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70" r:id="rId2"/>
    <p:sldId id="276" r:id="rId3"/>
    <p:sldId id="272" r:id="rId4"/>
    <p:sldId id="277" r:id="rId5"/>
    <p:sldId id="273" r:id="rId6"/>
    <p:sldId id="265" r:id="rId7"/>
    <p:sldId id="267" r:id="rId8"/>
    <p:sldId id="278" r:id="rId9"/>
  </p:sldIdLst>
  <p:sldSz cx="10693400" cy="7561263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28E"/>
    <a:srgbClr val="2D2D87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74" y="-438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</a:t>
            </a:r>
            <a:r>
              <a:rPr lang="ru-RU" baseline="0"/>
              <a:t> приёма на бюджетные места и на места с оплатой обучения на очную форму по программам бакалавриата специалитета</a:t>
            </a:r>
            <a:endParaRPr lang="ru-RU"/>
          </a:p>
        </c:rich>
      </c:tx>
      <c:layout>
        <c:manualLayout>
          <c:xMode val="edge"/>
          <c:yMode val="edge"/>
          <c:x val="8.0433982210557031E-2"/>
          <c:y val="1.98412698412698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Лист1!$A$1:$B$1</c:f>
              <c:strCache>
                <c:ptCount val="2"/>
                <c:pt idx="0">
                  <c:v>Бюджет</c:v>
                </c:pt>
                <c:pt idx="1">
                  <c:v>Контракт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1599</c:v>
                </c:pt>
                <c:pt idx="1">
                  <c:v>910</c:v>
                </c:pt>
              </c:numCache>
            </c:numRef>
          </c:val>
        </c:ser>
        <c:ser>
          <c:idx val="1"/>
          <c:order val="1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Лист1!$A$1:$B$1</c:f>
              <c:strCache>
                <c:ptCount val="2"/>
                <c:pt idx="0">
                  <c:v>Бюджет</c:v>
                </c:pt>
                <c:pt idx="1">
                  <c:v>Контракт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1394</c:v>
                </c:pt>
                <c:pt idx="1">
                  <c:v>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684544"/>
        <c:axId val="100686080"/>
      </c:barChart>
      <c:catAx>
        <c:axId val="100684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00686080"/>
        <c:crosses val="autoZero"/>
        <c:auto val="1"/>
        <c:lblAlgn val="ctr"/>
        <c:lblOffset val="100"/>
        <c:noMultiLvlLbl val="0"/>
      </c:catAx>
      <c:valAx>
        <c:axId val="100686080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0068454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Контрактный набор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контрактный набор</c:v>
                </c:pt>
              </c:strCache>
            </c:strRef>
          </c:tx>
          <c:spPr>
            <a:effectLst>
              <a:outerShdw blurRad="50800" dist="50800" dir="5400000" algn="ctr" rotWithShape="0">
                <a:schemeClr val="accent3">
                  <a:lumMod val="75000"/>
                </a:schemeClr>
              </a:outerShdw>
            </a:effectLst>
          </c:spPr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2"/>
            <c:bubble3D val="0"/>
            <c:spPr>
              <a:solidFill>
                <a:schemeClr val="accent3"/>
              </a:solidFill>
              <a:effectLst>
                <a:outerShdw blurRad="50800" dist="50800" dir="5400000" algn="ctr" rotWithShape="0">
                  <a:schemeClr val="accent3">
                    <a:lumMod val="75000"/>
                  </a:schemeClr>
                </a:outerShdw>
              </a:effectLst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Гуманитарные</c:v>
                </c:pt>
                <c:pt idx="1">
                  <c:v>Ест.-научные</c:v>
                </c:pt>
                <c:pt idx="2">
                  <c:v>Педагогические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">
                  <c:v>402</c:v>
                </c:pt>
                <c:pt idx="1">
                  <c:v>2</c:v>
                </c:pt>
                <c:pt idx="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800"/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601367879202506E-2"/>
          <c:y val="0.22185806515325457"/>
          <c:w val="0.59474994981064477"/>
          <c:h val="0.729150464763174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Бюджетный набор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Гуманитарные</c:v>
                </c:pt>
                <c:pt idx="1">
                  <c:v>Ест.-научные</c:v>
                </c:pt>
                <c:pt idx="2">
                  <c:v>Педагогические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339</c:v>
                </c:pt>
                <c:pt idx="1">
                  <c:v>446</c:v>
                </c:pt>
                <c:pt idx="2">
                  <c:v>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Статистика</a:t>
            </a:r>
            <a:r>
              <a:rPr lang="ru-RU" baseline="0" dirty="0"/>
              <a:t> приёма на бюджетные места и на места с оплатой обучения на </a:t>
            </a:r>
            <a:r>
              <a:rPr lang="ru-RU" baseline="0" dirty="0" smtClean="0"/>
              <a:t>заочную </a:t>
            </a:r>
            <a:r>
              <a:rPr lang="ru-RU" baseline="0" dirty="0"/>
              <a:t>форму по программам бакалавриата </a:t>
            </a:r>
            <a:r>
              <a:rPr lang="ru-RU" baseline="0" dirty="0" err="1"/>
              <a:t>специалитета</a:t>
            </a:r>
            <a:endParaRPr lang="ru-RU" dirty="0"/>
          </a:p>
        </c:rich>
      </c:tx>
      <c:layout>
        <c:manualLayout>
          <c:xMode val="edge"/>
          <c:yMode val="edge"/>
          <c:x val="8.0433982210557031E-2"/>
          <c:y val="1.98412698412698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Лист1!$A$1:$B$1</c:f>
              <c:strCache>
                <c:ptCount val="2"/>
                <c:pt idx="0">
                  <c:v>Бюджет</c:v>
                </c:pt>
                <c:pt idx="1">
                  <c:v>Контракт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73</c:v>
                </c:pt>
                <c:pt idx="1">
                  <c:v>800</c:v>
                </c:pt>
              </c:numCache>
            </c:numRef>
          </c:val>
        </c:ser>
        <c:ser>
          <c:idx val="1"/>
          <c:order val="1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Лист1!$A$1:$B$1</c:f>
              <c:strCache>
                <c:ptCount val="2"/>
                <c:pt idx="0">
                  <c:v>Бюджет</c:v>
                </c:pt>
                <c:pt idx="1">
                  <c:v>Контракт</c:v>
                </c:pt>
              </c:strCache>
            </c:strRef>
          </c:cat>
          <c:val>
            <c:numRef>
              <c:f>Лист1!$A$3:$B$3</c:f>
              <c:numCache>
                <c:formatCode>General</c:formatCode>
                <c:ptCount val="2"/>
                <c:pt idx="0">
                  <c:v>42</c:v>
                </c:pt>
                <c:pt idx="1">
                  <c:v>777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6206976"/>
        <c:axId val="128042112"/>
      </c:barChart>
      <c:catAx>
        <c:axId val="1162069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28042112"/>
        <c:crosses val="autoZero"/>
        <c:auto val="1"/>
        <c:lblAlgn val="ctr"/>
        <c:lblOffset val="100"/>
        <c:noMultiLvlLbl val="0"/>
      </c:catAx>
      <c:valAx>
        <c:axId val="128042112"/>
        <c:scaling>
          <c:orientation val="minMax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crossAx val="116206976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 приема на бюджетные</a:t>
            </a:r>
            <a:r>
              <a:rPr lang="ru-RU" baseline="0"/>
              <a:t> места и на места с оплатой обучения на очную форму по программам магистратуры</a:t>
            </a:r>
            <a:endParaRPr lang="ru-RU"/>
          </a:p>
        </c:rich>
      </c:tx>
      <c:layout>
        <c:manualLayout>
          <c:xMode val="edge"/>
          <c:yMode val="edge"/>
          <c:x val="0.11865740740740743"/>
          <c:y val="3.4920676582093912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6722106981489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4481404654326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236</c:v>
                </c:pt>
                <c:pt idx="1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126860970506211E-3"/>
                  <c:y val="-3.6722106981489394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8561638763380637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433</c:v>
                </c:pt>
                <c:pt idx="1">
                  <c:v>90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Категория 4</c:v>
                </c:pt>
              </c:strCache>
            </c:strRef>
          </c:tx>
          <c:invertIfNegative val="0"/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Лист1!$B$4:$C$4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2480000"/>
        <c:axId val="134697728"/>
        <c:axId val="0"/>
      </c:bar3DChart>
      <c:catAx>
        <c:axId val="1324800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4697728"/>
        <c:crosses val="autoZero"/>
        <c:auto val="1"/>
        <c:lblAlgn val="ctr"/>
        <c:lblOffset val="100"/>
        <c:noMultiLvlLbl val="0"/>
      </c:catAx>
      <c:valAx>
        <c:axId val="1346977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24800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Статистика приема на бюджетные места и места с оплатой обучения на заочную форму по программам магистратуры</a:t>
            </a:r>
          </a:p>
        </c:rich>
      </c:tx>
      <c:layout>
        <c:manualLayout>
          <c:xMode val="edge"/>
          <c:yMode val="edge"/>
          <c:x val="0.10793981481481481"/>
          <c:y val="2.61437908496732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441E-3"/>
                  <c:y val="-2.614379084967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3"/>
                  <c:y val="-2.614379084967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56</c:v>
                </c:pt>
                <c:pt idx="1">
                  <c:v>85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5947712418300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941176470588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70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7579136"/>
        <c:axId val="137589120"/>
        <c:axId val="0"/>
      </c:bar3DChart>
      <c:catAx>
        <c:axId val="1375791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37589120"/>
        <c:crosses val="autoZero"/>
        <c:auto val="1"/>
        <c:lblAlgn val="ctr"/>
        <c:lblOffset val="100"/>
        <c:noMultiLvlLbl val="0"/>
      </c:catAx>
      <c:valAx>
        <c:axId val="137589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5791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Статистика приема на бюджетные места и места с оплатой обучения на </a:t>
            </a:r>
            <a:r>
              <a:rPr lang="ru-RU" dirty="0" smtClean="0"/>
              <a:t>очно-заочную </a:t>
            </a:r>
            <a:r>
              <a:rPr lang="ru-RU" dirty="0"/>
              <a:t>форму по программам магистратуры</a:t>
            </a:r>
          </a:p>
        </c:rich>
      </c:tx>
      <c:layout>
        <c:manualLayout>
          <c:xMode val="edge"/>
          <c:yMode val="edge"/>
          <c:x val="9.6062576473552819E-2"/>
          <c:y val="6.9844322894752542E-4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2014г.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9444444444444441E-3"/>
                  <c:y val="-2.614379084967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148148148148147E-3"/>
                  <c:y val="-2.6143790849673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Лист1!$B$2:$C$2</c:f>
              <c:numCache>
                <c:formatCode>General</c:formatCode>
                <c:ptCount val="2"/>
                <c:pt idx="0">
                  <c:v>0</c:v>
                </c:pt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2015г.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5947712418300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9411764705882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Лист1!$B$1:$C$1</c:f>
              <c:strCache>
                <c:ptCount val="2"/>
                <c:pt idx="0">
                  <c:v>Бюджетный набор</c:v>
                </c:pt>
                <c:pt idx="1">
                  <c:v>Контрактный набор</c:v>
                </c:pt>
              </c:strCache>
            </c:str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16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7600384"/>
        <c:axId val="139621504"/>
        <c:axId val="0"/>
      </c:bar3DChart>
      <c:catAx>
        <c:axId val="137600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39621504"/>
        <c:crosses val="autoZero"/>
        <c:auto val="1"/>
        <c:lblAlgn val="ctr"/>
        <c:lblOffset val="100"/>
        <c:noMultiLvlLbl val="0"/>
      </c:catAx>
      <c:valAx>
        <c:axId val="13962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7600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879C-2292-43F2-A5E0-CD797D6BEFF0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33E47-B570-4E26-9BD6-4055E0D4E4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526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672113"/>
            <a:ext cx="9089390" cy="4704786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7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5460912"/>
            <a:ext cx="7485380" cy="1344225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D8E7-4692-4970-9FE8-BDDC198F3BBB}" type="datetime1">
              <a:rPr lang="ru-RU" smtClean="0"/>
              <a:t>29.09.2015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77B9-C58B-4590-9B51-B5A6BBE3C0E2}" type="datetime1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76C0-62F6-4BEA-A2FB-E38EBAF11EE0}" type="datetime1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7303C-AC0F-4F95-8670-5BA32F97CB2D}" type="datetime1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1512254"/>
            <a:ext cx="9089390" cy="2761961"/>
          </a:xfrm>
        </p:spPr>
        <p:txBody>
          <a:bodyPr anchor="b"/>
          <a:lstStyle>
            <a:lvl1pPr algn="ctr" defTabSz="99569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2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4486000"/>
            <a:ext cx="9089390" cy="1247958"/>
          </a:xfrm>
        </p:spPr>
        <p:txBody>
          <a:bodyPr anchor="t"/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F7D0-D883-4A42-B152-4054FA30FC20}" type="datetime1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257588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491507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024785" y="4326723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6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5ECD7-47AC-4776-8A17-7FF901CF736E}" type="datetime1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27736" y="1764294"/>
            <a:ext cx="4726483" cy="499043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4724775" cy="672112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0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5812" y="1764295"/>
            <a:ext cx="4726632" cy="672112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0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C5245-8FB3-47EF-8759-C4F6E0F70CAF}" type="datetime1">
              <a:rPr lang="ru-RU" smtClean="0"/>
              <a:t>29.09.2015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34670" y="2439767"/>
            <a:ext cx="4726483" cy="431496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464327" y="2439769"/>
            <a:ext cx="4726483" cy="431447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0A108-AA95-4461-963F-085AC9B75470}" type="datetime1">
              <a:rPr lang="ru-RU" smtClean="0"/>
              <a:t>29.09.2015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D7DC0-7DCD-4634-A814-9AC9870B3BE6}" type="datetime1">
              <a:rPr lang="ru-RU" smtClean="0"/>
              <a:t>29.09.2015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011" y="294049"/>
            <a:ext cx="3518055" cy="2310386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992" y="301052"/>
            <a:ext cx="5842384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08011" y="2688451"/>
            <a:ext cx="3518055" cy="4065930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2BFF5-C8E5-4999-A5C1-477270B3BC5A}" type="datetime1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172" y="252042"/>
            <a:ext cx="6679660" cy="987165"/>
          </a:xfrm>
        </p:spPr>
        <p:txBody>
          <a:bodyPr anchor="b"/>
          <a:lstStyle>
            <a:lvl1pPr algn="ctr">
              <a:lnSpc>
                <a:spcPct val="10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669" y="1260210"/>
            <a:ext cx="7080663" cy="5006712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64172" y="6406070"/>
            <a:ext cx="6679660" cy="588098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6D237-D9EE-424E-BB86-AB28C14C289E}" type="datetime1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0"/>
            <a:ext cx="9624060" cy="1764295"/>
          </a:xfrm>
          <a:prstGeom prst="rect">
            <a:avLst/>
          </a:prstGeom>
        </p:spPr>
        <p:txBody>
          <a:bodyPr vert="horz" lIns="99569" tIns="49785" rIns="99569" bIns="49785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1582" y="7008172"/>
            <a:ext cx="2439432" cy="402567"/>
          </a:xfrm>
          <a:prstGeom prst="rect">
            <a:avLst/>
          </a:prstGeom>
        </p:spPr>
        <p:txBody>
          <a:bodyPr vert="horz" lIns="99569" tIns="49785" rIns="49785" bIns="49785" rtlCol="0" anchor="ctr"/>
          <a:lstStyle>
            <a:lvl1pPr algn="r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F21466D-5A8B-423B-BBB0-344A996140C3}" type="datetime1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0858" y="7008172"/>
            <a:ext cx="3330548" cy="402567"/>
          </a:xfrm>
          <a:prstGeom prst="rect">
            <a:avLst/>
          </a:prstGeom>
        </p:spPr>
        <p:txBody>
          <a:bodyPr vert="horz" lIns="49785" tIns="49785" rIns="99569" bIns="49785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90890" y="7008172"/>
            <a:ext cx="657198" cy="402567"/>
          </a:xfrm>
          <a:prstGeom prst="rect">
            <a:avLst/>
          </a:prstGeom>
        </p:spPr>
        <p:txBody>
          <a:bodyPr vert="horz" lIns="29871" tIns="49785" rIns="49785" bIns="49785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890881" y="7165872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marL="0" algn="ctr" defTabSz="995690" rtl="0" eaLnBrk="1" latinLnBrk="0" hangingPunct="1"/>
            <a:endParaRPr lang="en-US" sz="20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65553" y="7165872"/>
            <a:ext cx="99136" cy="9346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ctr" defTabSz="995690" rtl="0" eaLnBrk="1" latinLnBrk="0" hangingPunct="1">
        <a:lnSpc>
          <a:spcPts val="6316"/>
        </a:lnSpc>
        <a:spcBef>
          <a:spcPct val="0"/>
        </a:spcBef>
        <a:buNone/>
        <a:defRPr sz="59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60" y="446161"/>
            <a:ext cx="1936815" cy="1826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41489" y="2653823"/>
            <a:ext cx="7410424" cy="562207"/>
          </a:xfrm>
          <a:prstGeom prst="rect">
            <a:avLst/>
          </a:prstGeom>
          <a:noFill/>
        </p:spPr>
        <p:txBody>
          <a:bodyPr wrap="square" lIns="99569" tIns="49785" rIns="99569" bIns="49785">
            <a:spAutoFit/>
          </a:bodyPr>
          <a:lstStyle/>
          <a:p>
            <a:pPr algn="ctr"/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Итоги приёмной кампании 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2015 </a:t>
            </a:r>
            <a:r>
              <a:rPr lang="ru-RU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г</a:t>
            </a:r>
            <a:r>
              <a:rPr lang="ru-RU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.</a:t>
            </a:r>
            <a:endParaRPr lang="ru-RU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9228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69874" y="5844829"/>
            <a:ext cx="6871178" cy="716095"/>
          </a:xfrm>
          <a:prstGeom prst="rect">
            <a:avLst/>
          </a:prstGeom>
          <a:noFill/>
        </p:spPr>
        <p:txBody>
          <a:bodyPr wrap="none" lIns="99569" tIns="49785" rIns="99569" bIns="49785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Начальник управления профориентации и приёма</a:t>
            </a:r>
          </a:p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9228E"/>
                </a:solidFill>
              </a:rPr>
              <a:t>Д.А. Матвеев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9228E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71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3069" y="562518"/>
            <a:ext cx="7860039" cy="86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9569" tIns="49785" rIns="99569" bIns="49785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000" b="1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Контрольные цифры приёма  </a:t>
            </a:r>
            <a:r>
              <a:rPr lang="ru-RU" sz="3000" b="1" dirty="0" smtClean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2014-2015</a:t>
            </a:r>
            <a:endParaRPr lang="ru-RU" sz="3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z="2000" b="1" i="1" dirty="0" smtClean="0"/>
              <a:t>* - с учётом ВСГАО</a:t>
            </a:r>
            <a:endParaRPr lang="ru-RU" sz="2000" b="1" i="1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015879"/>
              </p:ext>
            </p:extLst>
          </p:nvPr>
        </p:nvGraphicFramePr>
        <p:xfrm>
          <a:off x="450158" y="1332359"/>
          <a:ext cx="9865093" cy="47854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847"/>
                <a:gridCol w="1291327"/>
                <a:gridCol w="1291327"/>
                <a:gridCol w="1291327"/>
                <a:gridCol w="1291327"/>
                <a:gridCol w="1273112"/>
                <a:gridCol w="1164826"/>
              </a:tblGrid>
              <a:tr h="695973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Контрольные цифры приёма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6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Очная форма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Заочная форма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Очно-заочная форма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9597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2014*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2015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2014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2015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2014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2015 </a:t>
                      </a:r>
                      <a:r>
                        <a:rPr lang="ru-RU" sz="2000" dirty="0">
                          <a:effectLst/>
                        </a:rPr>
                        <a:t>г.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бакалавриат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1623*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1455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57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+mn-lt"/>
                          <a:ea typeface="+mn-ea"/>
                        </a:rPr>
                        <a:t>40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</a:rPr>
                        <a:t>специалитет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20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16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effectLst/>
                        </a:rPr>
                        <a:t>0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магистратура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236*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433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Calibri"/>
                          <a:ea typeface="Times New Roman"/>
                        </a:rPr>
                        <a:t>56</a:t>
                      </a:r>
                      <a:endParaRPr lang="ru-RU" sz="20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959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Times New Roman"/>
                        </a:rPr>
                        <a:t>1879*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1901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129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112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10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56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38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26220" y="612279"/>
            <a:ext cx="8693291" cy="509007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009519" algn="ctr"/>
                <a:tab pos="2020768" algn="r"/>
              </a:tabLst>
            </a:pPr>
            <a:r>
              <a:rPr lang="ru-RU" sz="2600" b="1" dirty="0">
                <a:solidFill>
                  <a:srgbClr val="1F497D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Количество физических лиц, подавших документы</a:t>
            </a:r>
            <a:endParaRPr lang="ru-RU" sz="2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лайд №1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631470"/>
              </p:ext>
            </p:extLst>
          </p:nvPr>
        </p:nvGraphicFramePr>
        <p:xfrm>
          <a:off x="450157" y="1143802"/>
          <a:ext cx="9531220" cy="5445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1906"/>
                <a:gridCol w="1448109"/>
                <a:gridCol w="2923107"/>
                <a:gridCol w="137517"/>
                <a:gridCol w="1241870"/>
                <a:gridCol w="1208085"/>
                <a:gridCol w="1320626"/>
              </a:tblGrid>
              <a:tr h="544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Количество физических лиц, подавших документы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35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единый пункт приёма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отборочные комиссии факультетов/институтов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</a:t>
                      </a:r>
                      <a:r>
                        <a:rPr lang="en-US" sz="2000" dirty="0">
                          <a:effectLst/>
                        </a:rPr>
                        <a:t>n</a:t>
                      </a:r>
                      <a:r>
                        <a:rPr lang="ru-RU" sz="2000" dirty="0">
                          <a:effectLst/>
                        </a:rPr>
                        <a:t>-</a:t>
                      </a:r>
                      <a:r>
                        <a:rPr lang="en-US" sz="2000" dirty="0">
                          <a:effectLst/>
                        </a:rPr>
                        <a:t>line 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подача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 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e-mail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 почте России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9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2014 г.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3 766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(61,84 %)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27735" algn="ctr"/>
                          <a:tab pos="1855470" algn="r"/>
                        </a:tabLst>
                      </a:pPr>
                      <a:r>
                        <a:rPr lang="ru-RU" sz="2000" dirty="0">
                          <a:effectLst/>
                        </a:rPr>
                        <a:t>	930	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27735" algn="ctr"/>
                          <a:tab pos="1855470" algn="r"/>
                        </a:tabLst>
                      </a:pPr>
                      <a:r>
                        <a:rPr lang="ru-RU" sz="2000" dirty="0">
                          <a:effectLst/>
                        </a:rPr>
                        <a:t>(15,27%)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1 311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(21,53%)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32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(0,52%)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 (0,84%)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 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</a:t>
                      </a:r>
                      <a:endParaRPr lang="ru-RU" sz="2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6 090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9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 smtClean="0">
                          <a:effectLst/>
                        </a:rPr>
                        <a:t>2015 г</a:t>
                      </a:r>
                      <a:r>
                        <a:rPr lang="ru-RU" sz="2500" dirty="0">
                          <a:effectLst/>
                        </a:rPr>
                        <a:t>.</a:t>
                      </a:r>
                      <a:endParaRPr lang="ru-RU" sz="2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2034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(26,96 </a:t>
                      </a:r>
                      <a:r>
                        <a:rPr lang="ru-RU" sz="2000" dirty="0">
                          <a:effectLst/>
                        </a:rPr>
                        <a:t>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927735" algn="ctr"/>
                          <a:tab pos="1855470" algn="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4057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927735" algn="ctr"/>
                          <a:tab pos="1855470" algn="r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(53,78 </a:t>
                      </a:r>
                      <a:r>
                        <a:rPr lang="ru-RU" sz="2000" dirty="0">
                          <a:effectLst/>
                        </a:rPr>
                        <a:t>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939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</a:t>
                      </a:r>
                      <a:r>
                        <a:rPr lang="ru-RU" sz="2000" dirty="0" smtClean="0">
                          <a:effectLst/>
                        </a:rPr>
                        <a:t>12,45 </a:t>
                      </a:r>
                      <a:r>
                        <a:rPr lang="ru-RU" sz="2000" dirty="0">
                          <a:effectLst/>
                        </a:rPr>
                        <a:t>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390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(5,17 </a:t>
                      </a:r>
                      <a:r>
                        <a:rPr lang="ru-RU" sz="2000" dirty="0">
                          <a:effectLst/>
                        </a:rPr>
                        <a:t>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124</a:t>
                      </a:r>
                      <a:endParaRPr lang="ru-RU" sz="2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(1,64 </a:t>
                      </a:r>
                      <a:r>
                        <a:rPr lang="ru-RU" sz="2000" dirty="0">
                          <a:effectLst/>
                        </a:rPr>
                        <a:t>%)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45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7544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936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«Невидимый фронт» работы приёмной комиссии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 период с 19.06.2015 по 25.09.2015:</a:t>
            </a:r>
          </a:p>
          <a:p>
            <a:pPr marL="0" indent="0" algn="just">
              <a:buNone/>
            </a:pPr>
            <a:r>
              <a:rPr lang="ru-RU" sz="2400" b="1" dirty="0" smtClean="0">
                <a:cs typeface="Aharoni" pitchFamily="2" charset="-79"/>
              </a:rPr>
              <a:t>Сообщения, поступившие на электронную почту – 1694;</a:t>
            </a:r>
          </a:p>
          <a:p>
            <a:pPr marL="0" indent="0" algn="just">
              <a:buNone/>
            </a:pPr>
            <a:r>
              <a:rPr lang="ru-RU" sz="2400" b="1" dirty="0" smtClean="0">
                <a:cs typeface="Aharoni" pitchFamily="2" charset="-79"/>
              </a:rPr>
              <a:t>Сообщения, поступившие в группу «</a:t>
            </a:r>
            <a:r>
              <a:rPr lang="ru-RU" sz="2400" b="1" dirty="0" err="1" smtClean="0">
                <a:cs typeface="Aharoni" pitchFamily="2" charset="-79"/>
              </a:rPr>
              <a:t>Вконтакте</a:t>
            </a:r>
            <a:r>
              <a:rPr lang="ru-RU" sz="2400" b="1" dirty="0" smtClean="0">
                <a:cs typeface="Aharoni" pitchFamily="2" charset="-79"/>
              </a:rPr>
              <a:t>» – 347;</a:t>
            </a:r>
          </a:p>
          <a:p>
            <a:pPr marL="0" indent="0" algn="just">
              <a:buNone/>
            </a:pPr>
            <a:r>
              <a:rPr lang="ru-RU" sz="2400" b="1" dirty="0" smtClean="0">
                <a:cs typeface="Aharoni" pitchFamily="2" charset="-79"/>
              </a:rPr>
              <a:t>Сообщения, поступившие в интернет-приёмную – 87;</a:t>
            </a:r>
          </a:p>
          <a:p>
            <a:pPr marL="0" indent="0" algn="just">
              <a:buNone/>
            </a:pPr>
            <a:r>
              <a:rPr lang="ru-RU" sz="2400" b="1" dirty="0" smtClean="0">
                <a:cs typeface="Aharoni" pitchFamily="2" charset="-79"/>
              </a:rPr>
              <a:t>Поступившие звонки – 4579.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В период с 01.09.2015 по 25.09.2015: </a:t>
            </a:r>
          </a:p>
          <a:p>
            <a:pPr marL="0" indent="0" algn="just">
              <a:buNone/>
            </a:pPr>
            <a:r>
              <a:rPr lang="ru-RU" sz="2400" b="1" dirty="0">
                <a:cs typeface="Aharoni" pitchFamily="2" charset="-79"/>
              </a:rPr>
              <a:t>П</a:t>
            </a:r>
            <a:r>
              <a:rPr lang="ru-RU" sz="2400" b="1" dirty="0" smtClean="0">
                <a:cs typeface="Aharoni" pitchFamily="2" charset="-79"/>
              </a:rPr>
              <a:t>роведены 36 индивидуальных консультаций с абитуриентами и встреча с группой (27 человек) выпускников школы № 1 </a:t>
            </a:r>
            <a:r>
              <a:rPr lang="ru-RU" sz="2400" b="1" dirty="0" err="1" smtClean="0">
                <a:cs typeface="Aharoni" pitchFamily="2" charset="-79"/>
              </a:rPr>
              <a:t>п.Куйтун</a:t>
            </a:r>
            <a:r>
              <a:rPr lang="ru-RU" sz="2400" b="1" dirty="0" smtClean="0">
                <a:cs typeface="Aharoni" pitchFamily="2" charset="-79"/>
              </a:rPr>
              <a:t>.</a:t>
            </a:r>
          </a:p>
          <a:p>
            <a:pPr marL="0" indent="0">
              <a:buNone/>
            </a:pPr>
            <a:endParaRPr lang="ru-RU" b="1" dirty="0">
              <a:cs typeface="Aharoni" pitchFamily="2" charset="-79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лайд № 3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00420732"/>
              </p:ext>
            </p:extLst>
          </p:nvPr>
        </p:nvGraphicFramePr>
        <p:xfrm>
          <a:off x="234132" y="612279"/>
          <a:ext cx="518457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01232884"/>
              </p:ext>
            </p:extLst>
          </p:nvPr>
        </p:nvGraphicFramePr>
        <p:xfrm>
          <a:off x="882204" y="3996655"/>
          <a:ext cx="4104456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629073485"/>
              </p:ext>
            </p:extLst>
          </p:nvPr>
        </p:nvGraphicFramePr>
        <p:xfrm>
          <a:off x="6138788" y="4068663"/>
          <a:ext cx="410445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491593568"/>
              </p:ext>
            </p:extLst>
          </p:nvPr>
        </p:nvGraphicFramePr>
        <p:xfrm>
          <a:off x="5481294" y="540271"/>
          <a:ext cx="518457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6241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лайд № 10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741673" y="335603"/>
            <a:ext cx="5694446" cy="500652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009519" algn="ctr"/>
                <a:tab pos="2020768" algn="r"/>
              </a:tabLst>
            </a:pPr>
            <a:r>
              <a:rPr lang="ru-RU" sz="2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География зачисленных в 2014 г.</a:t>
            </a:r>
            <a:endParaRPr lang="ru-RU" sz="2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01" y="1445804"/>
            <a:ext cx="5104359" cy="2550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390323" y="919192"/>
            <a:ext cx="3296034" cy="500652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009519" algn="ctr"/>
                <a:tab pos="2020768" algn="r"/>
              </a:tabLst>
            </a:pPr>
            <a:r>
              <a:rPr lang="ru-RU" sz="2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Бюджетный набор</a:t>
            </a:r>
            <a:endParaRPr lang="ru-RU" sz="2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45" y="1445804"/>
            <a:ext cx="4942381" cy="25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485114" y="945151"/>
            <a:ext cx="3479224" cy="500652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009519" algn="ctr"/>
                <a:tab pos="2020768" algn="r"/>
              </a:tabLst>
            </a:pPr>
            <a:r>
              <a:rPr lang="ru-RU" sz="2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Контрактный набор</a:t>
            </a:r>
            <a:endParaRPr lang="ru-RU" sz="2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0137" y="4140671"/>
            <a:ext cx="5694446" cy="500652"/>
          </a:xfrm>
          <a:prstGeom prst="rect">
            <a:avLst/>
          </a:prstGeom>
          <a:noFill/>
        </p:spPr>
        <p:txBody>
          <a:bodyPr wrap="none" lIns="99569" tIns="49785" rIns="99569" bIns="49785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1009519" algn="ctr"/>
                <a:tab pos="2020768" algn="r"/>
              </a:tabLst>
            </a:pPr>
            <a:r>
              <a:rPr lang="ru-RU" sz="2600" b="1" dirty="0" smtClean="0">
                <a:solidFill>
                  <a:srgbClr val="1F497D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География зачисленных в 2015 г.</a:t>
            </a:r>
            <a:endParaRPr lang="ru-RU" sz="2600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80" y="4788743"/>
            <a:ext cx="513357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2322" y="4851622"/>
            <a:ext cx="479742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9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слайд № 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31345504"/>
              </p:ext>
            </p:extLst>
          </p:nvPr>
        </p:nvGraphicFramePr>
        <p:xfrm>
          <a:off x="378148" y="612279"/>
          <a:ext cx="5054352" cy="622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141142004"/>
              </p:ext>
            </p:extLst>
          </p:nvPr>
        </p:nvGraphicFramePr>
        <p:xfrm>
          <a:off x="5418708" y="684287"/>
          <a:ext cx="4988949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953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4424952"/>
              </p:ext>
            </p:extLst>
          </p:nvPr>
        </p:nvGraphicFramePr>
        <p:xfrm>
          <a:off x="534988" y="324247"/>
          <a:ext cx="9623425" cy="643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976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1558</TotalTime>
  <Words>371</Words>
  <Application>Microsoft Office PowerPoint</Application>
  <PresentationFormat>Произвольный</PresentationFormat>
  <Paragraphs>126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Презентация PowerPoint</vt:lpstr>
      <vt:lpstr>Презентация PowerPoint</vt:lpstr>
      <vt:lpstr>Презентация PowerPoint</vt:lpstr>
      <vt:lpstr>«Невидимый фронт» работы приёмной комиссии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Matveev DA</dc:creator>
  <cp:lastModifiedBy>User</cp:lastModifiedBy>
  <cp:revision>66</cp:revision>
  <dcterms:created xsi:type="dcterms:W3CDTF">2013-09-17T00:54:19Z</dcterms:created>
  <dcterms:modified xsi:type="dcterms:W3CDTF">2015-09-29T02:42:37Z</dcterms:modified>
</cp:coreProperties>
</file>