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95" r:id="rId3"/>
    <p:sldId id="290" r:id="rId4"/>
    <p:sldId id="258" r:id="rId5"/>
    <p:sldId id="259" r:id="rId6"/>
    <p:sldId id="260" r:id="rId7"/>
    <p:sldId id="291" r:id="rId8"/>
    <p:sldId id="261" r:id="rId9"/>
    <p:sldId id="29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80" r:id="rId27"/>
    <p:sldId id="282" r:id="rId28"/>
    <p:sldId id="279" r:id="rId29"/>
    <p:sldId id="283" r:id="rId30"/>
    <p:sldId id="284" r:id="rId31"/>
    <p:sldId id="298" r:id="rId32"/>
    <p:sldId id="285" r:id="rId33"/>
    <p:sldId id="286" r:id="rId34"/>
    <p:sldId id="29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3870E-8AA7-4EB7-A88C-A999558FBD1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EA35E-BF6C-4272-AF77-7D10F1BD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4293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 развития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факультета филологии и журналистики </a:t>
            </a:r>
          </a:p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2016 – 2021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Ташлыкова Марина Борисовна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1.4. Проектирование и внедрение </a:t>
            </a:r>
            <a:r>
              <a:rPr lang="ru-RU" b="1" dirty="0" err="1"/>
              <a:t>мультидисциплинарных</a:t>
            </a:r>
            <a:r>
              <a:rPr lang="ru-RU" dirty="0"/>
              <a:t> магистерских программ, ориентированных на формирование уникальных профессиональных </a:t>
            </a:r>
            <a:r>
              <a:rPr lang="ru-RU" dirty="0" smtClean="0"/>
              <a:t>компетенций; </a:t>
            </a:r>
          </a:p>
          <a:p>
            <a:pPr>
              <a:buNone/>
            </a:pPr>
            <a:r>
              <a:rPr lang="ru-RU" dirty="0" smtClean="0"/>
              <a:t>	объединение </a:t>
            </a:r>
            <a:r>
              <a:rPr lang="ru-RU" dirty="0"/>
              <a:t>усилий различных научных школ университета;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использование </a:t>
            </a:r>
            <a:r>
              <a:rPr lang="ru-RU" dirty="0"/>
              <a:t>сетевых форм реализации </a:t>
            </a:r>
            <a:r>
              <a:rPr lang="ru-RU" dirty="0" err="1"/>
              <a:t>мультидисциплинарных</a:t>
            </a:r>
            <a:r>
              <a:rPr lang="ru-RU" dirty="0"/>
              <a:t> </a:t>
            </a:r>
            <a:r>
              <a:rPr lang="ru-RU" dirty="0" smtClean="0"/>
              <a:t>программ.</a:t>
            </a:r>
            <a:endParaRPr lang="ru-RU" dirty="0"/>
          </a:p>
          <a:p>
            <a:pPr>
              <a:buNone/>
            </a:pPr>
            <a:r>
              <a:rPr lang="ru-RU" b="1" i="1" dirty="0">
                <a:solidFill>
                  <a:srgbClr val="000066"/>
                </a:solidFill>
              </a:rPr>
              <a:t>Научно-методический задел</a:t>
            </a:r>
            <a:endParaRPr lang="ru-RU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000066"/>
                </a:solidFill>
              </a:rPr>
              <a:t>	Опыт </a:t>
            </a:r>
            <a:r>
              <a:rPr lang="ru-RU" i="1" dirty="0">
                <a:solidFill>
                  <a:srgbClr val="000066"/>
                </a:solidFill>
              </a:rPr>
              <a:t>взаимодействия </a:t>
            </a:r>
            <a:r>
              <a:rPr lang="ru-RU" i="1" dirty="0" smtClean="0">
                <a:solidFill>
                  <a:srgbClr val="000066"/>
                </a:solidFill>
              </a:rPr>
              <a:t>факультета </a:t>
            </a:r>
            <a:r>
              <a:rPr lang="ru-RU" i="1" dirty="0">
                <a:solidFill>
                  <a:srgbClr val="000066"/>
                </a:solidFill>
              </a:rPr>
              <a:t>филологии и журналистики и </a:t>
            </a:r>
            <a:r>
              <a:rPr lang="ru-RU" i="1" dirty="0" smtClean="0">
                <a:solidFill>
                  <a:srgbClr val="000066"/>
                </a:solidFill>
              </a:rPr>
              <a:t>других </a:t>
            </a:r>
            <a:r>
              <a:rPr lang="ru-RU" i="1" dirty="0">
                <a:solidFill>
                  <a:srgbClr val="000066"/>
                </a:solidFill>
              </a:rPr>
              <a:t>подразделений </a:t>
            </a:r>
            <a:r>
              <a:rPr lang="ru-RU" i="1" dirty="0" smtClean="0">
                <a:solidFill>
                  <a:srgbClr val="000066"/>
                </a:solidFill>
              </a:rPr>
              <a:t>университета, российских и зарубежных вузов, институтов </a:t>
            </a:r>
            <a:r>
              <a:rPr lang="ru-RU" i="1" dirty="0">
                <a:solidFill>
                  <a:srgbClr val="000066"/>
                </a:solidFill>
              </a:rPr>
              <a:t>РАН в ходе реализации </a:t>
            </a:r>
            <a:r>
              <a:rPr lang="ru-RU" i="1" dirty="0" smtClean="0">
                <a:solidFill>
                  <a:srgbClr val="000066"/>
                </a:solidFill>
              </a:rPr>
              <a:t>научных </a:t>
            </a:r>
            <a:r>
              <a:rPr lang="ru-RU" i="1" dirty="0">
                <a:solidFill>
                  <a:srgbClr val="000066"/>
                </a:solidFill>
              </a:rPr>
              <a:t>и научно-образовательных проектов:</a:t>
            </a:r>
            <a:endParaRPr lang="ru-RU" dirty="0">
              <a:solidFill>
                <a:srgbClr val="000066"/>
              </a:solidFill>
            </a:endParaRPr>
          </a:p>
          <a:p>
            <a:r>
              <a:rPr lang="ru-RU" i="1" dirty="0">
                <a:solidFill>
                  <a:srgbClr val="000066"/>
                </a:solidFill>
              </a:rPr>
              <a:t>магистерской программы «</a:t>
            </a:r>
            <a:r>
              <a:rPr lang="ru-RU" i="1" dirty="0" err="1">
                <a:solidFill>
                  <a:srgbClr val="000066"/>
                </a:solidFill>
              </a:rPr>
              <a:t>Лингвокриминалистика</a:t>
            </a:r>
            <a:r>
              <a:rPr lang="ru-RU" i="1" dirty="0">
                <a:solidFill>
                  <a:srgbClr val="000066"/>
                </a:solidFill>
              </a:rPr>
              <a:t>» </a:t>
            </a:r>
            <a:r>
              <a:rPr lang="ru-RU" dirty="0">
                <a:solidFill>
                  <a:srgbClr val="000066"/>
                </a:solidFill>
              </a:rPr>
              <a:t>(</a:t>
            </a:r>
            <a:r>
              <a:rPr lang="ru-RU" i="1" dirty="0">
                <a:solidFill>
                  <a:srgbClr val="000066"/>
                </a:solidFill>
              </a:rPr>
              <a:t>с Юридическим институтом ИГУ</a:t>
            </a:r>
            <a:r>
              <a:rPr lang="ru-RU" dirty="0">
                <a:solidFill>
                  <a:srgbClr val="000066"/>
                </a:solidFill>
              </a:rPr>
              <a:t>);</a:t>
            </a:r>
          </a:p>
          <a:p>
            <a:r>
              <a:rPr lang="ru-RU" i="1" dirty="0">
                <a:solidFill>
                  <a:srgbClr val="000066"/>
                </a:solidFill>
              </a:rPr>
              <a:t>обеспечения деятельности Центра польского языка </a:t>
            </a:r>
            <a:r>
              <a:rPr lang="ru-RU" dirty="0" smtClean="0">
                <a:solidFill>
                  <a:srgbClr val="000066"/>
                </a:solidFill>
              </a:rPr>
              <a:t>(</a:t>
            </a:r>
            <a:r>
              <a:rPr lang="ru-RU" i="1" dirty="0" smtClean="0">
                <a:solidFill>
                  <a:srgbClr val="000066"/>
                </a:solidFill>
              </a:rPr>
              <a:t>с Юридическим институтом ИГУ, с </a:t>
            </a:r>
            <a:r>
              <a:rPr lang="ru-RU" i="1" dirty="0">
                <a:solidFill>
                  <a:srgbClr val="000066"/>
                </a:solidFill>
              </a:rPr>
              <a:t>факультетом сервиса и рекламы</a:t>
            </a:r>
            <a:r>
              <a:rPr lang="ru-RU" dirty="0">
                <a:solidFill>
                  <a:srgbClr val="000066"/>
                </a:solidFill>
              </a:rPr>
              <a:t>);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715436" cy="607223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i="1" dirty="0">
                <a:solidFill>
                  <a:srgbClr val="000066"/>
                </a:solidFill>
              </a:rPr>
              <a:t>разработки программы «Крутой учитель» </a:t>
            </a:r>
            <a:r>
              <a:rPr lang="ru-RU" dirty="0">
                <a:solidFill>
                  <a:srgbClr val="000066"/>
                </a:solidFill>
              </a:rPr>
              <a:t>(</a:t>
            </a:r>
            <a:r>
              <a:rPr lang="ru-RU" i="1" dirty="0">
                <a:solidFill>
                  <a:srgbClr val="000066"/>
                </a:solidFill>
              </a:rPr>
              <a:t>с Институтом математики, экономики и информатики, с Институтом развития образования</a:t>
            </a:r>
            <a:r>
              <a:rPr lang="ru-RU" dirty="0">
                <a:solidFill>
                  <a:srgbClr val="000066"/>
                </a:solidFill>
              </a:rPr>
              <a:t>);</a:t>
            </a:r>
          </a:p>
          <a:p>
            <a:pPr lvl="0"/>
            <a:r>
              <a:rPr lang="ru-RU" i="1" dirty="0">
                <a:solidFill>
                  <a:srgbClr val="000066"/>
                </a:solidFill>
              </a:rPr>
              <a:t>выполнения гранта «Ностальгия по советскому в </a:t>
            </a:r>
            <a:r>
              <a:rPr lang="ru-RU" i="1" dirty="0" err="1">
                <a:solidFill>
                  <a:srgbClr val="000066"/>
                </a:solidFill>
              </a:rPr>
              <a:t>социокультурном</a:t>
            </a:r>
            <a:r>
              <a:rPr lang="ru-RU" i="1" dirty="0">
                <a:solidFill>
                  <a:srgbClr val="000066"/>
                </a:solidFill>
              </a:rPr>
              <a:t> пространстве современной России» </a:t>
            </a:r>
            <a:r>
              <a:rPr lang="ru-RU" dirty="0">
                <a:solidFill>
                  <a:srgbClr val="000066"/>
                </a:solidFill>
              </a:rPr>
              <a:t>(</a:t>
            </a:r>
            <a:r>
              <a:rPr lang="ru-RU" i="1" dirty="0">
                <a:solidFill>
                  <a:srgbClr val="000066"/>
                </a:solidFill>
              </a:rPr>
              <a:t>с историческим факультетом</a:t>
            </a:r>
            <a:r>
              <a:rPr lang="ru-RU" dirty="0">
                <a:solidFill>
                  <a:srgbClr val="000066"/>
                </a:solidFill>
              </a:rPr>
              <a:t>);</a:t>
            </a:r>
          </a:p>
          <a:p>
            <a:pPr lvl="0"/>
            <a:r>
              <a:rPr lang="ru-RU" i="1" dirty="0">
                <a:solidFill>
                  <a:srgbClr val="000066"/>
                </a:solidFill>
              </a:rPr>
              <a:t>выполнения исследовательского проекта «Трансграничные вызовы национальному государству» </a:t>
            </a:r>
            <a:r>
              <a:rPr lang="ru-RU" dirty="0">
                <a:solidFill>
                  <a:srgbClr val="000066"/>
                </a:solidFill>
              </a:rPr>
              <a:t>(</a:t>
            </a:r>
            <a:r>
              <a:rPr lang="ru-RU" i="1" dirty="0">
                <a:solidFill>
                  <a:srgbClr val="000066"/>
                </a:solidFill>
              </a:rPr>
              <a:t>с Институтом Востоковедения РАН</a:t>
            </a:r>
            <a:r>
              <a:rPr lang="ru-RU" dirty="0">
                <a:solidFill>
                  <a:srgbClr val="000066"/>
                </a:solidFill>
              </a:rPr>
              <a:t>);</a:t>
            </a:r>
          </a:p>
          <a:p>
            <a:pPr lvl="0"/>
            <a:r>
              <a:rPr lang="ru-RU" i="1" dirty="0">
                <a:solidFill>
                  <a:srgbClr val="000066"/>
                </a:solidFill>
              </a:rPr>
              <a:t>выполнения исследовательского проекта «Трансграничные миграции с Востока на Запад, в Россию и на Восток: в прошлом и настоящем» </a:t>
            </a:r>
            <a:r>
              <a:rPr lang="ru-RU" dirty="0">
                <a:solidFill>
                  <a:srgbClr val="000066"/>
                </a:solidFill>
              </a:rPr>
              <a:t>(</a:t>
            </a:r>
            <a:r>
              <a:rPr lang="ru-RU" i="1" dirty="0">
                <a:solidFill>
                  <a:srgbClr val="000066"/>
                </a:solidFill>
              </a:rPr>
              <a:t>с Институтом Востоковедения РАН</a:t>
            </a:r>
            <a:r>
              <a:rPr lang="ru-RU" dirty="0" smtClean="0">
                <a:solidFill>
                  <a:srgbClr val="000066"/>
                </a:solidFill>
              </a:rPr>
              <a:t>).</a:t>
            </a: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000792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1.5</a:t>
            </a:r>
            <a:r>
              <a:rPr lang="ru-RU" dirty="0"/>
              <a:t>. Совершенствование прикладных навыков обучающихся с помощью инновационных форм проведения учебной и производственной </a:t>
            </a:r>
            <a:r>
              <a:rPr lang="ru-RU" dirty="0" smtClean="0"/>
              <a:t>практики. </a:t>
            </a:r>
            <a:endParaRPr lang="ru-RU" dirty="0"/>
          </a:p>
          <a:p>
            <a:pPr>
              <a:buNone/>
            </a:pPr>
            <a:r>
              <a:rPr lang="ru-RU" b="1" i="1" dirty="0">
                <a:solidFill>
                  <a:srgbClr val="000066"/>
                </a:solidFill>
              </a:rPr>
              <a:t>Научно-методический задел</a:t>
            </a:r>
            <a:endParaRPr lang="ru-RU" dirty="0">
              <a:solidFill>
                <a:srgbClr val="000066"/>
              </a:solidFill>
            </a:endParaRPr>
          </a:p>
          <a:p>
            <a:r>
              <a:rPr lang="ru-RU" i="1" dirty="0" smtClean="0">
                <a:solidFill>
                  <a:srgbClr val="000066"/>
                </a:solidFill>
              </a:rPr>
              <a:t>организация </a:t>
            </a:r>
            <a:r>
              <a:rPr lang="ru-RU" i="1" dirty="0">
                <a:solidFill>
                  <a:srgbClr val="000066"/>
                </a:solidFill>
              </a:rPr>
              <a:t>производственной практики магистрантов, обучающихся по программе «</a:t>
            </a:r>
            <a:r>
              <a:rPr lang="ru-RU" i="1" dirty="0" err="1">
                <a:solidFill>
                  <a:srgbClr val="000066"/>
                </a:solidFill>
              </a:rPr>
              <a:t>Лингвокриминалистика</a:t>
            </a:r>
            <a:r>
              <a:rPr lang="ru-RU" i="1" dirty="0">
                <a:solidFill>
                  <a:srgbClr val="000066"/>
                </a:solidFill>
              </a:rPr>
              <a:t>», с участием Следственного управления Следственного комитета по Иркутской области, Федеральной службой судебных приставов РФ, Управления ФСБ по Иркутской области; </a:t>
            </a: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715436" cy="621510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i="1" dirty="0">
                <a:solidFill>
                  <a:srgbClr val="000066"/>
                </a:solidFill>
              </a:rPr>
              <a:t>организация производственной практики магистрантов, обучающихся по программе «Преподавание РКИ», в режиме </a:t>
            </a:r>
            <a:r>
              <a:rPr lang="en-US" i="1" dirty="0">
                <a:solidFill>
                  <a:srgbClr val="000066"/>
                </a:solidFill>
              </a:rPr>
              <a:t>on</a:t>
            </a:r>
            <a:r>
              <a:rPr lang="ru-RU" i="1" dirty="0">
                <a:solidFill>
                  <a:srgbClr val="000066"/>
                </a:solidFill>
              </a:rPr>
              <a:t>-</a:t>
            </a:r>
            <a:r>
              <a:rPr lang="en-US" i="1" dirty="0">
                <a:solidFill>
                  <a:srgbClr val="000066"/>
                </a:solidFill>
              </a:rPr>
              <a:t>line</a:t>
            </a:r>
            <a:r>
              <a:rPr lang="ru-RU" i="1" dirty="0">
                <a:solidFill>
                  <a:srgbClr val="000066"/>
                </a:solidFill>
              </a:rPr>
              <a:t> на базе учебного центра «Мозаика» (г. </a:t>
            </a:r>
            <a:r>
              <a:rPr lang="ru-RU" i="1" dirty="0" err="1">
                <a:solidFill>
                  <a:srgbClr val="000066"/>
                </a:solidFill>
              </a:rPr>
              <a:t>Амерсфорт</a:t>
            </a:r>
            <a:r>
              <a:rPr lang="ru-RU" i="1" dirty="0">
                <a:solidFill>
                  <a:srgbClr val="000066"/>
                </a:solidFill>
              </a:rPr>
              <a:t>, Нидерланды). Цель практики – обучение русскому языку голландских детей и </a:t>
            </a:r>
            <a:r>
              <a:rPr lang="ru-RU" i="1" dirty="0" err="1">
                <a:solidFill>
                  <a:srgbClr val="000066"/>
                </a:solidFill>
              </a:rPr>
              <a:t>подростков-билингвов</a:t>
            </a:r>
            <a:r>
              <a:rPr lang="ru-RU" i="1" dirty="0">
                <a:solidFill>
                  <a:srgbClr val="000066"/>
                </a:solidFill>
              </a:rPr>
              <a:t> (русский и голландский языки), а также подготовка этих учеников к сертификационному тестированию (уровень Б1);</a:t>
            </a: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i="1" dirty="0">
                <a:solidFill>
                  <a:srgbClr val="000066"/>
                </a:solidFill>
              </a:rPr>
              <a:t>организация производственной практики бакалавров с ориентацией на решение реальных задач по продвижению факультета и университета (написание и публикация продвигающих текстов в </a:t>
            </a:r>
            <a:r>
              <a:rPr lang="ru-RU" i="1" dirty="0" err="1">
                <a:solidFill>
                  <a:srgbClr val="000066"/>
                </a:solidFill>
              </a:rPr>
              <a:t>блогах</a:t>
            </a:r>
            <a:r>
              <a:rPr lang="ru-RU" i="1" dirty="0">
                <a:solidFill>
                  <a:srgbClr val="000066"/>
                </a:solidFill>
              </a:rPr>
              <a:t> и социальных сетях, подготовка видеороликов);</a:t>
            </a: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i="1" dirty="0">
                <a:solidFill>
                  <a:srgbClr val="000066"/>
                </a:solidFill>
              </a:rPr>
              <a:t>развитие сотрудничества с культурными учреждениями Иркутской области (театрами, музеями и т.д.). </a:t>
            </a: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715436" cy="62865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1.6. Внедрение вариативных форм организации учебного </a:t>
            </a:r>
            <a:r>
              <a:rPr lang="ru-RU" dirty="0" smtClean="0"/>
              <a:t>процесса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ru-RU" dirty="0" smtClean="0"/>
              <a:t>выбор индивидуальной траектории обучения с учетом потребностей студентов и конъюнктуры </a:t>
            </a:r>
            <a:r>
              <a:rPr lang="ru-RU" dirty="0"/>
              <a:t>рынка труда. </a:t>
            </a:r>
          </a:p>
          <a:p>
            <a:pPr>
              <a:buNone/>
            </a:pPr>
            <a:r>
              <a:rPr lang="ru-RU" dirty="0"/>
              <a:t>1.7. Создание эффективной системы непрерывного </a:t>
            </a:r>
            <a:r>
              <a:rPr lang="ru-RU" dirty="0" smtClean="0"/>
              <a:t>образования:</a:t>
            </a:r>
          </a:p>
          <a:p>
            <a:r>
              <a:rPr lang="ru-RU" dirty="0" smtClean="0"/>
              <a:t>реализация  совместных с колледжами программ бакалавриата;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широкого спектра программ </a:t>
            </a:r>
            <a:r>
              <a:rPr lang="ru-RU" dirty="0" smtClean="0"/>
              <a:t>ДПО,</a:t>
            </a:r>
          </a:p>
          <a:p>
            <a:pPr>
              <a:buNone/>
            </a:pPr>
            <a:r>
              <a:rPr lang="ru-RU" dirty="0" smtClean="0"/>
              <a:t>	востребованных работодателями, </a:t>
            </a:r>
          </a:p>
          <a:p>
            <a:pPr>
              <a:buNone/>
            </a:pPr>
            <a:r>
              <a:rPr lang="ru-RU" dirty="0" smtClean="0"/>
              <a:t>	обеспечивающих </a:t>
            </a:r>
            <a:r>
              <a:rPr lang="ru-RU" dirty="0"/>
              <a:t>возможность получения дополнительного дохода и дополнительную занятость преподавателей.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Грамотная </a:t>
            </a:r>
            <a:r>
              <a:rPr lang="ru-RU" dirty="0"/>
              <a:t>и комплексная реклама имеющихся наработок,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широкое </a:t>
            </a:r>
            <a:r>
              <a:rPr lang="ru-RU" dirty="0"/>
              <a:t>внедрение дистанционных технологий в системе непрерывного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i="1" dirty="0">
                <a:solidFill>
                  <a:srgbClr val="000066"/>
                </a:solidFill>
              </a:rPr>
              <a:t>Научно-методический задел</a:t>
            </a:r>
            <a:endParaRPr lang="ru-RU" sz="3400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rgbClr val="000066"/>
                </a:solidFill>
              </a:rPr>
              <a:t>	18 </a:t>
            </a:r>
            <a:r>
              <a:rPr lang="ru-RU" sz="3400" i="1" dirty="0">
                <a:solidFill>
                  <a:srgbClr val="000066"/>
                </a:solidFill>
              </a:rPr>
              <a:t>программ </a:t>
            </a:r>
            <a:r>
              <a:rPr lang="ru-RU" sz="3400" i="1" dirty="0" smtClean="0">
                <a:solidFill>
                  <a:srgbClr val="000066"/>
                </a:solidFill>
              </a:rPr>
              <a:t>ДПО (в </a:t>
            </a:r>
            <a:r>
              <a:rPr lang="ru-RU" sz="3400" i="1" dirty="0">
                <a:solidFill>
                  <a:srgbClr val="000066"/>
                </a:solidFill>
              </a:rPr>
              <a:t>том числе программ повышения квалификации</a:t>
            </a:r>
            <a:r>
              <a:rPr lang="ru-RU" sz="3400" i="1" dirty="0" smtClean="0">
                <a:solidFill>
                  <a:srgbClr val="000066"/>
                </a:solidFill>
              </a:rPr>
              <a:t>),</a:t>
            </a:r>
          </a:p>
          <a:p>
            <a:pPr>
              <a:buNone/>
            </a:pPr>
            <a:r>
              <a:rPr lang="ru-RU" sz="3400" i="1" dirty="0" smtClean="0">
                <a:solidFill>
                  <a:srgbClr val="000066"/>
                </a:solidFill>
              </a:rPr>
              <a:t>	3 </a:t>
            </a:r>
            <a:r>
              <a:rPr lang="ru-RU" sz="3400" i="1" dirty="0">
                <a:solidFill>
                  <a:srgbClr val="000066"/>
                </a:solidFill>
              </a:rPr>
              <a:t>программы профессиональной переподготовки. </a:t>
            </a:r>
            <a:endParaRPr lang="ru-RU" sz="3400" i="1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1.8</a:t>
            </a:r>
            <a:r>
              <a:rPr lang="ru-RU" sz="3400" dirty="0"/>
              <a:t>. Увеличение доли иностранных студентов, интернационализация образования, </a:t>
            </a:r>
            <a:endParaRPr lang="ru-RU" sz="3400" dirty="0" smtClean="0"/>
          </a:p>
          <a:p>
            <a:r>
              <a:rPr lang="ru-RU" sz="3400" dirty="0" smtClean="0"/>
              <a:t>проведение </a:t>
            </a:r>
            <a:r>
              <a:rPr lang="ru-RU" sz="3400" dirty="0"/>
              <a:t>летних школ по русскому языку, культуре, журналистике, </a:t>
            </a:r>
            <a:endParaRPr lang="ru-RU" sz="3400" dirty="0" smtClean="0"/>
          </a:p>
          <a:p>
            <a:r>
              <a:rPr lang="ru-RU" sz="3400" dirty="0" smtClean="0"/>
              <a:t>проведение </a:t>
            </a:r>
            <a:r>
              <a:rPr lang="ru-RU" sz="3400" dirty="0"/>
              <a:t>летних школ по проблемам языка и культуры монгольских народов, </a:t>
            </a:r>
            <a:endParaRPr lang="ru-RU" sz="3400" dirty="0" smtClean="0"/>
          </a:p>
          <a:p>
            <a:r>
              <a:rPr lang="ru-RU" sz="3400" dirty="0" smtClean="0"/>
              <a:t>сотрудничество </a:t>
            </a:r>
            <a:r>
              <a:rPr lang="ru-RU" sz="3400" dirty="0"/>
              <a:t>с центрами русского языка и культуры в зарубежных вузах, </a:t>
            </a:r>
            <a:endParaRPr lang="ru-RU" sz="3400" dirty="0" smtClean="0"/>
          </a:p>
          <a:p>
            <a:r>
              <a:rPr lang="ru-RU" sz="3400" dirty="0" err="1" smtClean="0"/>
              <a:t>рекрутинг</a:t>
            </a:r>
            <a:r>
              <a:rPr lang="ru-RU" sz="3400" dirty="0" smtClean="0"/>
              <a:t> </a:t>
            </a:r>
            <a:r>
              <a:rPr lang="ru-RU" sz="3400" dirty="0"/>
              <a:t>иностранных </a:t>
            </a:r>
            <a:r>
              <a:rPr lang="ru-RU" sz="3400" dirty="0" smtClean="0"/>
              <a:t>студентов</a:t>
            </a:r>
            <a:r>
              <a:rPr lang="ru-RU" sz="3400" dirty="0"/>
              <a:t>;</a:t>
            </a:r>
          </a:p>
          <a:p>
            <a:r>
              <a:rPr lang="ru-RU" sz="3400" dirty="0" smtClean="0"/>
              <a:t>разработка </a:t>
            </a:r>
            <a:r>
              <a:rPr lang="ru-RU" sz="3400" dirty="0"/>
              <a:t>и широкая реклама программ стажировок, магистерских программ для иностранцев; </a:t>
            </a:r>
            <a:endParaRPr lang="ru-RU" sz="3400" dirty="0" smtClean="0"/>
          </a:p>
          <a:p>
            <a:r>
              <a:rPr lang="ru-RU" sz="3400" dirty="0" smtClean="0"/>
              <a:t>усиление </a:t>
            </a:r>
            <a:r>
              <a:rPr lang="ru-RU" sz="3400" dirty="0"/>
              <a:t>взаимодействия с зарубежными вузами-партнерами ИГУ и формирование новых международных связей.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>
                <a:solidFill>
                  <a:srgbClr val="000066"/>
                </a:solidFill>
              </a:rPr>
              <a:t>Научно-методический и проектно-организационный задел</a:t>
            </a: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2015-2016 </a:t>
            </a:r>
            <a:r>
              <a:rPr lang="ru-RU" i="1" dirty="0">
                <a:solidFill>
                  <a:srgbClr val="000066"/>
                </a:solidFill>
              </a:rPr>
              <a:t>гг. </a:t>
            </a:r>
            <a:r>
              <a:rPr lang="ru-RU" i="1" dirty="0" smtClean="0">
                <a:solidFill>
                  <a:srgbClr val="000066"/>
                </a:solidFill>
              </a:rPr>
              <a:t>– более </a:t>
            </a:r>
            <a:r>
              <a:rPr lang="ru-RU" i="1" dirty="0">
                <a:solidFill>
                  <a:srgbClr val="000066"/>
                </a:solidFill>
              </a:rPr>
              <a:t>40 иностранных студентов и аспирантов </a:t>
            </a:r>
            <a:r>
              <a:rPr lang="ru-RU" i="1" dirty="0" smtClean="0">
                <a:solidFill>
                  <a:srgbClr val="000066"/>
                </a:solidFill>
              </a:rPr>
              <a:t>(9 </a:t>
            </a:r>
            <a:r>
              <a:rPr lang="ru-RU" i="1" dirty="0">
                <a:solidFill>
                  <a:srgbClr val="000066"/>
                </a:solidFill>
              </a:rPr>
              <a:t>стран дальнего </a:t>
            </a:r>
            <a:r>
              <a:rPr lang="ru-RU" i="1" dirty="0" smtClean="0">
                <a:solidFill>
                  <a:srgbClr val="000066"/>
                </a:solidFill>
              </a:rPr>
              <a:t>зарубежья);</a:t>
            </a: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программы </a:t>
            </a:r>
            <a:r>
              <a:rPr lang="ru-RU" i="1" dirty="0">
                <a:solidFill>
                  <a:srgbClr val="000066"/>
                </a:solidFill>
              </a:rPr>
              <a:t>стажировок «Знакомимся с Россией по-русски», «Русский язык и международная деловая коммуникация»; </a:t>
            </a: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уникальные </a:t>
            </a:r>
            <a:r>
              <a:rPr lang="ru-RU" i="1" dirty="0">
                <a:solidFill>
                  <a:srgbClr val="000066"/>
                </a:solidFill>
              </a:rPr>
              <a:t>образовательные предложения для иностранных студентов, не имеющих базового лингвистического образования («Медицинский русский»);</a:t>
            </a: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i="1" dirty="0" smtClean="0">
                <a:solidFill>
                  <a:srgbClr val="000066"/>
                </a:solidFill>
              </a:rPr>
              <a:t>новые договоры и контакты: </a:t>
            </a: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университет </a:t>
            </a:r>
            <a:r>
              <a:rPr lang="ru-RU" i="1" dirty="0" err="1">
                <a:solidFill>
                  <a:srgbClr val="000066"/>
                </a:solidFill>
              </a:rPr>
              <a:t>Шинхан</a:t>
            </a:r>
            <a:r>
              <a:rPr lang="ru-RU" i="1" dirty="0">
                <a:solidFill>
                  <a:srgbClr val="000066"/>
                </a:solidFill>
              </a:rPr>
              <a:t> (Республика Корея), </a:t>
            </a:r>
            <a:r>
              <a:rPr lang="ru-RU" i="1" dirty="0" smtClean="0">
                <a:solidFill>
                  <a:srgbClr val="000066"/>
                </a:solidFill>
              </a:rPr>
              <a:t>Монгольский </a:t>
            </a:r>
            <a:r>
              <a:rPr lang="ru-RU" i="1" dirty="0">
                <a:solidFill>
                  <a:srgbClr val="000066"/>
                </a:solidFill>
              </a:rPr>
              <a:t>национальный университет, Монгольский технический университет; </a:t>
            </a:r>
            <a:r>
              <a:rPr lang="ru-RU" i="1" dirty="0" smtClean="0">
                <a:solidFill>
                  <a:srgbClr val="000066"/>
                </a:solidFill>
              </a:rPr>
              <a:t>университет </a:t>
            </a:r>
            <a:r>
              <a:rPr lang="ru-RU" i="1" dirty="0">
                <a:solidFill>
                  <a:srgbClr val="000066"/>
                </a:solidFill>
              </a:rPr>
              <a:t>г. Баня-Лука (Сербия), </a:t>
            </a:r>
            <a:endParaRPr lang="ru-RU" i="1" dirty="0" smtClean="0">
              <a:solidFill>
                <a:srgbClr val="000066"/>
              </a:solidFill>
            </a:endParaRP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учебный центр </a:t>
            </a:r>
            <a:r>
              <a:rPr lang="ru-RU" i="1" dirty="0">
                <a:solidFill>
                  <a:srgbClr val="000066"/>
                </a:solidFill>
              </a:rPr>
              <a:t>«Мозаика» (г. </a:t>
            </a:r>
            <a:r>
              <a:rPr lang="ru-RU" i="1" dirty="0" err="1">
                <a:solidFill>
                  <a:srgbClr val="000066"/>
                </a:solidFill>
              </a:rPr>
              <a:t>Амерсфорт</a:t>
            </a:r>
            <a:r>
              <a:rPr lang="ru-RU" i="1" dirty="0">
                <a:solidFill>
                  <a:srgbClr val="000066"/>
                </a:solidFill>
              </a:rPr>
              <a:t>, Нидерланды);</a:t>
            </a: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участие в подготовке гранта для фонда </a:t>
            </a:r>
            <a:r>
              <a:rPr lang="en-US" i="1" dirty="0" smtClean="0">
                <a:solidFill>
                  <a:srgbClr val="000066"/>
                </a:solidFill>
              </a:rPr>
              <a:t>Erasmus plus</a:t>
            </a:r>
            <a:r>
              <a:rPr lang="ru-RU" i="1" dirty="0" smtClean="0">
                <a:solidFill>
                  <a:srgbClr val="000066"/>
                </a:solidFill>
              </a:rPr>
              <a:t> – совместно </a:t>
            </a:r>
            <a:r>
              <a:rPr lang="ru-RU" i="1" dirty="0">
                <a:solidFill>
                  <a:srgbClr val="000066"/>
                </a:solidFill>
              </a:rPr>
              <a:t>с факультетом польской и классической филологии университета им. А.Мицкевича (г. Познань, Польша</a:t>
            </a:r>
            <a:r>
              <a:rPr lang="ru-RU" i="1" dirty="0" smtClean="0">
                <a:solidFill>
                  <a:srgbClr val="000066"/>
                </a:solidFill>
              </a:rPr>
              <a:t>);</a:t>
            </a: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дистанционное обучение </a:t>
            </a:r>
            <a:r>
              <a:rPr lang="ru-RU" i="1" dirty="0">
                <a:solidFill>
                  <a:srgbClr val="000066"/>
                </a:solidFill>
              </a:rPr>
              <a:t>студентов-иностранцев.</a:t>
            </a: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054749"/>
          </a:xfrm>
        </p:spPr>
        <p:txBody>
          <a:bodyPr/>
          <a:lstStyle/>
          <a:p>
            <a:pPr>
              <a:buNone/>
            </a:pPr>
            <a:r>
              <a:rPr lang="ru-RU" dirty="0"/>
              <a:t>1.9. Развитие материально-технической базы, соответствующей современным требованиям подготовки специалистов в области филологии и </a:t>
            </a:r>
            <a:r>
              <a:rPr lang="ru-RU" dirty="0" err="1"/>
              <a:t>медиакоммуникации</a:t>
            </a:r>
            <a:r>
              <a:rPr lang="ru-RU" dirty="0"/>
              <a:t>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создание </a:t>
            </a:r>
            <a:r>
              <a:rPr lang="ru-RU" dirty="0"/>
              <a:t>на базе лаборатории учебного телевидения факультета телевизионного центра, обслуживающего потребности университета в целом;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интенсификация </a:t>
            </a:r>
            <a:r>
              <a:rPr lang="ru-RU" dirty="0"/>
              <a:t>процесса внедрения новых дистанционных </a:t>
            </a:r>
            <a:r>
              <a:rPr lang="ru-RU" dirty="0" smtClean="0"/>
              <a:t>технологий </a:t>
            </a:r>
            <a:r>
              <a:rPr lang="ru-RU" dirty="0"/>
              <a:t>в образовательный процесс.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 Цель в области научных исследований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создание исследовательских центров междисциплинарного характера, связанных с изучением </a:t>
            </a:r>
          </a:p>
          <a:p>
            <a:r>
              <a:rPr lang="ru-RU" dirty="0" smtClean="0"/>
              <a:t>национальной идентичности, </a:t>
            </a:r>
          </a:p>
          <a:p>
            <a:r>
              <a:rPr lang="ru-RU" dirty="0" smtClean="0"/>
              <a:t>русской и мировой словесной культуры, </a:t>
            </a:r>
          </a:p>
          <a:p>
            <a:r>
              <a:rPr lang="ru-RU" dirty="0" smtClean="0"/>
              <a:t>когнитивной лингвистики, </a:t>
            </a:r>
          </a:p>
          <a:p>
            <a:r>
              <a:rPr lang="ru-RU" dirty="0" smtClean="0"/>
              <a:t>теории коммуникации, </a:t>
            </a:r>
          </a:p>
          <a:p>
            <a:r>
              <a:rPr lang="ru-RU" dirty="0" smtClean="0"/>
              <a:t>истории и теории журналистики. </a:t>
            </a:r>
          </a:p>
          <a:p>
            <a:pPr>
              <a:buNone/>
            </a:pPr>
            <a:r>
              <a:rPr lang="ru-RU" dirty="0" smtClean="0"/>
              <a:t>	Получение результатов, имеющих фундаментальное и прикладное значение.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Стратегические цели развития факультета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увеличение объёмов </a:t>
            </a:r>
          </a:p>
          <a:p>
            <a:pPr>
              <a:buNone/>
            </a:pPr>
            <a:r>
              <a:rPr lang="ru-RU" dirty="0" smtClean="0"/>
              <a:t>информационных </a:t>
            </a:r>
          </a:p>
          <a:p>
            <a:pPr>
              <a:buNone/>
            </a:pPr>
            <a:r>
              <a:rPr lang="ru-RU" dirty="0" smtClean="0"/>
              <a:t>потоков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ru-RU" dirty="0" smtClean="0">
                <a:cs typeface="Times New Roman" pitchFamily="18" charset="0"/>
              </a:rPr>
              <a:t>потребность в специалистах </a:t>
            </a:r>
            <a:r>
              <a:rPr lang="ru-RU" dirty="0" smtClean="0"/>
              <a:t>гуманитарного профиля для работы с информационными ресурсами и потоками</a:t>
            </a:r>
          </a:p>
          <a:p>
            <a:endParaRPr lang="ru-RU" dirty="0"/>
          </a:p>
        </p:txBody>
      </p:sp>
      <p:pic>
        <p:nvPicPr>
          <p:cNvPr id="5" name="Содержимое 3" descr="информационные потоки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857232"/>
            <a:ext cx="4400553" cy="3482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60007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Основные задачи 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/>
              <a:t>2.1. Создание и развитие исследовательских лабораторий и/или временных научных коллективов с привлечением ведущих ученых и организаций;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разработка </a:t>
            </a:r>
            <a:r>
              <a:rPr lang="ru-RU" dirty="0"/>
              <a:t>совместных проектов с институтами РАН и зарубежными партерами;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интенсификация </a:t>
            </a:r>
            <a:r>
              <a:rPr lang="ru-RU" dirty="0"/>
              <a:t>деятельности, направленной на получение грантов.</a:t>
            </a:r>
          </a:p>
          <a:p>
            <a:pPr>
              <a:buNone/>
            </a:pPr>
            <a:r>
              <a:rPr lang="ru-RU" dirty="0"/>
              <a:t>2.2. Разработка мер контроля и поощрения аспирантов и их руководителей с целью повышения эффективности аспирантуры. </a:t>
            </a:r>
          </a:p>
          <a:p>
            <a:pPr>
              <a:buNone/>
            </a:pPr>
            <a:r>
              <a:rPr lang="ru-RU" dirty="0"/>
              <a:t>2.3. Выход на принципиально иной уровень публикационной </a:t>
            </a:r>
            <a:r>
              <a:rPr lang="ru-RU" dirty="0" smtClean="0"/>
              <a:t>активности; 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организация </a:t>
            </a:r>
            <a:r>
              <a:rPr lang="ru-RU" dirty="0"/>
              <a:t>серии мероприятий по созданию научного журнала факультета и его продвижению в ведущие базы цитирования.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329642" cy="61436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2.4. Проведение международных конференций в области филологии с привлечением в программный комитет ученых с мировым именем и продвижением материалов конференций в базы </a:t>
            </a:r>
            <a:r>
              <a:rPr lang="ru-RU" dirty="0" err="1"/>
              <a:t>Scopus</a:t>
            </a:r>
            <a:r>
              <a:rPr lang="ru-RU" dirty="0"/>
              <a:t> и </a:t>
            </a:r>
            <a:r>
              <a:rPr lang="ru-RU" dirty="0" err="1"/>
              <a:t>WoS</a:t>
            </a:r>
            <a:r>
              <a:rPr lang="ru-RU" dirty="0"/>
              <a:t> CC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i="1" dirty="0">
                <a:solidFill>
                  <a:srgbClr val="000066"/>
                </a:solidFill>
              </a:rPr>
              <a:t>Научный и организационно-проектный задел</a:t>
            </a:r>
            <a:endParaRPr lang="ru-RU" dirty="0">
              <a:solidFill>
                <a:srgbClr val="000066"/>
              </a:solidFill>
            </a:endParaRPr>
          </a:p>
          <a:p>
            <a:r>
              <a:rPr lang="ru-RU" i="1" dirty="0" smtClean="0">
                <a:solidFill>
                  <a:srgbClr val="000066"/>
                </a:solidFill>
              </a:rPr>
              <a:t>завершен </a:t>
            </a:r>
            <a:r>
              <a:rPr lang="ru-RU" i="1" dirty="0">
                <a:solidFill>
                  <a:srgbClr val="000066"/>
                </a:solidFill>
              </a:rPr>
              <a:t>подготовительный этап работы по организации Лаборатории прикладных лингвистических </a:t>
            </a:r>
            <a:r>
              <a:rPr lang="ru-RU" i="1" dirty="0" smtClean="0">
                <a:solidFill>
                  <a:srgbClr val="000066"/>
                </a:solidFill>
              </a:rPr>
              <a:t>исследований;</a:t>
            </a:r>
          </a:p>
          <a:p>
            <a:r>
              <a:rPr lang="ru-RU" i="1" dirty="0" smtClean="0">
                <a:solidFill>
                  <a:srgbClr val="000066"/>
                </a:solidFill>
              </a:rPr>
              <a:t>достигнуты </a:t>
            </a:r>
            <a:r>
              <a:rPr lang="ru-RU" i="1" dirty="0">
                <a:solidFill>
                  <a:srgbClr val="000066"/>
                </a:solidFill>
              </a:rPr>
              <a:t>предварительные договоренности о сотрудничестве с руководством </a:t>
            </a:r>
            <a:endParaRPr lang="ru-RU" i="1" dirty="0" smtClean="0">
              <a:solidFill>
                <a:srgbClr val="000066"/>
              </a:solidFill>
            </a:endParaRPr>
          </a:p>
          <a:p>
            <a:pPr lvl="1">
              <a:buFont typeface="Calibri" pitchFamily="34" charset="0"/>
              <a:buChar char="–"/>
            </a:pPr>
            <a:r>
              <a:rPr lang="ru-RU" i="1" dirty="0" smtClean="0">
                <a:solidFill>
                  <a:srgbClr val="000066"/>
                </a:solidFill>
              </a:rPr>
              <a:t>правления ГЛЭДИС,  </a:t>
            </a:r>
          </a:p>
          <a:p>
            <a:pPr lvl="1">
              <a:buFont typeface="Calibri" pitchFamily="34" charset="0"/>
              <a:buChar char="–"/>
            </a:pPr>
            <a:r>
              <a:rPr lang="en-US" i="1" dirty="0" smtClean="0">
                <a:solidFill>
                  <a:srgbClr val="000066"/>
                </a:solidFill>
              </a:rPr>
              <a:t>Center </a:t>
            </a:r>
            <a:r>
              <a:rPr lang="en-US" i="1" dirty="0">
                <a:solidFill>
                  <a:srgbClr val="000066"/>
                </a:solidFill>
              </a:rPr>
              <a:t>for Speech and Language Processing </a:t>
            </a:r>
            <a:r>
              <a:rPr lang="en-US" i="1" dirty="0" smtClean="0">
                <a:solidFill>
                  <a:srgbClr val="000066"/>
                </a:solidFill>
              </a:rPr>
              <a:t>AMU</a:t>
            </a:r>
            <a:r>
              <a:rPr lang="ru-RU" i="1" dirty="0" smtClean="0">
                <a:solidFill>
                  <a:srgbClr val="000066"/>
                </a:solidFill>
              </a:rPr>
              <a:t>, </a:t>
            </a:r>
          </a:p>
          <a:p>
            <a:pPr lvl="1">
              <a:buFont typeface="Calibri" pitchFamily="34" charset="0"/>
              <a:buChar char="–"/>
            </a:pPr>
            <a:r>
              <a:rPr lang="ru-RU" i="1" dirty="0" smtClean="0">
                <a:solidFill>
                  <a:srgbClr val="000066"/>
                </a:solidFill>
              </a:rPr>
              <a:t>лаборатории гуманитарных проблем информатики (</a:t>
            </a:r>
            <a:r>
              <a:rPr lang="en-US" i="1" dirty="0" smtClean="0">
                <a:solidFill>
                  <a:srgbClr val="000066"/>
                </a:solidFill>
              </a:rPr>
              <a:t>Digital </a:t>
            </a:r>
            <a:r>
              <a:rPr lang="en-US" i="1" dirty="0">
                <a:solidFill>
                  <a:srgbClr val="000066"/>
                </a:solidFill>
              </a:rPr>
              <a:t>Humanities</a:t>
            </a:r>
            <a:r>
              <a:rPr lang="ru-RU" i="1" dirty="0">
                <a:solidFill>
                  <a:srgbClr val="000066"/>
                </a:solidFill>
              </a:rPr>
              <a:t>) </a:t>
            </a:r>
            <a:r>
              <a:rPr lang="ru-RU" i="1" dirty="0" smtClean="0">
                <a:solidFill>
                  <a:srgbClr val="000066"/>
                </a:solidFill>
              </a:rPr>
              <a:t>ТГУ, </a:t>
            </a:r>
          </a:p>
          <a:p>
            <a:pPr lvl="1">
              <a:buFont typeface="Calibri" pitchFamily="34" charset="0"/>
              <a:buChar char="–"/>
            </a:pPr>
            <a:r>
              <a:rPr lang="ru-RU" i="1" dirty="0" smtClean="0">
                <a:solidFill>
                  <a:srgbClr val="000066"/>
                </a:solidFill>
              </a:rPr>
              <a:t>филологического </a:t>
            </a:r>
            <a:r>
              <a:rPr lang="ru-RU" i="1" dirty="0">
                <a:solidFill>
                  <a:srgbClr val="000066"/>
                </a:solidFill>
              </a:rPr>
              <a:t>факультета Минского государственного </a:t>
            </a:r>
            <a:r>
              <a:rPr lang="ru-RU" i="1" dirty="0" smtClean="0">
                <a:solidFill>
                  <a:srgbClr val="000066"/>
                </a:solidFill>
              </a:rPr>
              <a:t>университета;</a:t>
            </a: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501122" cy="60007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i="1" dirty="0" smtClean="0">
                <a:solidFill>
                  <a:srgbClr val="000066"/>
                </a:solidFill>
              </a:rPr>
              <a:t>взаимодействие с Фондом развития гуманитарных исследований «Устная история» (Научная библиотека МГУ) в ходе реализации проекта «Устная </a:t>
            </a:r>
            <a:r>
              <a:rPr lang="ru-RU" i="1" dirty="0">
                <a:solidFill>
                  <a:srgbClr val="000066"/>
                </a:solidFill>
              </a:rPr>
              <a:t>история Иркутска</a:t>
            </a:r>
            <a:r>
              <a:rPr lang="ru-RU" i="1" dirty="0" smtClean="0">
                <a:solidFill>
                  <a:srgbClr val="000066"/>
                </a:solidFill>
              </a:rPr>
              <a:t>»;</a:t>
            </a:r>
            <a:r>
              <a:rPr lang="ru-RU" dirty="0" smtClean="0"/>
              <a:t> </a:t>
            </a:r>
            <a:endParaRPr lang="ru-RU" dirty="0">
              <a:solidFill>
                <a:srgbClr val="000066"/>
              </a:solidFill>
            </a:endParaRPr>
          </a:p>
          <a:p>
            <a:r>
              <a:rPr lang="ru-RU" i="1" dirty="0" smtClean="0">
                <a:solidFill>
                  <a:srgbClr val="000066"/>
                </a:solidFill>
              </a:rPr>
              <a:t>издание «Сибирского филологического журнала» (список ВАК) совместно </a:t>
            </a:r>
            <a:r>
              <a:rPr lang="ru-RU" i="1" dirty="0">
                <a:solidFill>
                  <a:srgbClr val="000066"/>
                </a:solidFill>
              </a:rPr>
              <a:t>с Институтом филологии Сибирского отделения </a:t>
            </a:r>
            <a:r>
              <a:rPr lang="ru-RU" i="1" dirty="0" smtClean="0">
                <a:solidFill>
                  <a:srgbClr val="000066"/>
                </a:solidFill>
              </a:rPr>
              <a:t>РАН;</a:t>
            </a: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объединенный диссертационный совет по защите диссертаций на соискание ученой степени кандидата наук, но соискание ученой степени доктора наук Д 999.016.04;</a:t>
            </a: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участие в Днях науки ИГУ.</a:t>
            </a: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59293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ru-RU" b="1" dirty="0">
                <a:solidFill>
                  <a:srgbClr val="FF0000"/>
                </a:solidFill>
              </a:rPr>
              <a:t>. Цель в области международной деятельности </a:t>
            </a:r>
            <a:r>
              <a:rPr lang="ru-RU" dirty="0" smtClean="0">
                <a:solidFill>
                  <a:srgbClr val="FF0000"/>
                </a:solidFill>
              </a:rPr>
              <a:t>– </a:t>
            </a:r>
            <a:r>
              <a:rPr lang="ru-RU" dirty="0" smtClean="0"/>
              <a:t>интеграция </a:t>
            </a:r>
            <a:r>
              <a:rPr lang="ru-RU" dirty="0"/>
              <a:t>факультета в международное научное и образовательное сообщество посредством развития соответствующих образовательных и научно-исследовательских программ; </a:t>
            </a: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расширение </a:t>
            </a:r>
            <a:r>
              <a:rPr lang="ru-RU" dirty="0"/>
              <a:t>академических обменов по программам мобильности студентов, аспирантов, докторантов и научно-педагогических </a:t>
            </a:r>
            <a:r>
              <a:rPr lang="ru-RU" dirty="0" smtClean="0"/>
              <a:t>работников</a:t>
            </a:r>
            <a:r>
              <a:rPr lang="ru-RU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вхождение факультета в «Союз журналистского образования вузов Китая и России» </a:t>
            </a:r>
          </a:p>
          <a:p>
            <a:pPr>
              <a:buNone/>
            </a:pPr>
            <a:r>
              <a:rPr lang="ru-RU" dirty="0" smtClean="0"/>
              <a:t>	(платформа для общения и взаимодействия, обмена информацией по вопросам </a:t>
            </a:r>
            <a:r>
              <a:rPr lang="ru-RU" dirty="0" err="1" smtClean="0"/>
              <a:t>медиаобразования</a:t>
            </a:r>
            <a:r>
              <a:rPr lang="ru-RU" dirty="0" smtClean="0"/>
              <a:t>, развития сотрудничества в области образования, журналистики и массовых коммуникаций).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000066"/>
                </a:solidFill>
              </a:rPr>
              <a:t>Научный и организационно-проектный задел</a:t>
            </a:r>
            <a:r>
              <a:rPr lang="ru-RU" i="1" dirty="0">
                <a:solidFill>
                  <a:srgbClr val="000066"/>
                </a:solidFill>
              </a:rPr>
              <a:t> </a:t>
            </a:r>
            <a:r>
              <a:rPr lang="ru-RU" i="1" dirty="0" smtClean="0">
                <a:solidFill>
                  <a:srgbClr val="000066"/>
                </a:solidFill>
              </a:rPr>
              <a:t>(</a:t>
            </a:r>
            <a:r>
              <a:rPr lang="ru-RU" i="1" dirty="0" err="1" smtClean="0">
                <a:solidFill>
                  <a:srgbClr val="000066"/>
                </a:solidFill>
              </a:rPr>
              <a:t>пп</a:t>
            </a:r>
            <a:r>
              <a:rPr lang="ru-RU" i="1" dirty="0">
                <a:solidFill>
                  <a:srgbClr val="000066"/>
                </a:solidFill>
              </a:rPr>
              <a:t>. 1.8, 2.1, 2.4</a:t>
            </a:r>
            <a:r>
              <a:rPr lang="ru-RU" i="1" dirty="0" smtClean="0">
                <a:solidFill>
                  <a:srgbClr val="000066"/>
                </a:solidFill>
              </a:rPr>
              <a:t>) + </a:t>
            </a: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i="1" dirty="0">
                <a:solidFill>
                  <a:srgbClr val="000066"/>
                </a:solidFill>
              </a:rPr>
              <a:t>регулярные стажировки преподавателей факультета в Институте славистики университета им. </a:t>
            </a:r>
            <a:r>
              <a:rPr lang="ru-RU" i="1" dirty="0" err="1">
                <a:solidFill>
                  <a:srgbClr val="000066"/>
                </a:solidFill>
              </a:rPr>
              <a:t>Кристиана-Альбрехта</a:t>
            </a:r>
            <a:r>
              <a:rPr lang="ru-RU" i="1" dirty="0">
                <a:solidFill>
                  <a:srgbClr val="000066"/>
                </a:solidFill>
              </a:rPr>
              <a:t> (Киль, Германия);</a:t>
            </a: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i="1" dirty="0">
                <a:solidFill>
                  <a:srgbClr val="000066"/>
                </a:solidFill>
              </a:rPr>
              <a:t>опыт проведения Фестиваля славянских языков на Байкале;</a:t>
            </a: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i="1" dirty="0">
                <a:solidFill>
                  <a:srgbClr val="000066"/>
                </a:solidFill>
              </a:rPr>
              <a:t>опыт проведения Школы межэтнической журналистики;</a:t>
            </a: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научная, образовательная </a:t>
            </a:r>
            <a:r>
              <a:rPr lang="ru-RU" i="1" dirty="0">
                <a:solidFill>
                  <a:srgbClr val="000066"/>
                </a:solidFill>
              </a:rPr>
              <a:t>и культурно-просветительскую </a:t>
            </a:r>
            <a:r>
              <a:rPr lang="ru-RU" i="1" dirty="0" smtClean="0">
                <a:solidFill>
                  <a:srgbClr val="000066"/>
                </a:solidFill>
              </a:rPr>
              <a:t>деятельность в </a:t>
            </a:r>
            <a:r>
              <a:rPr lang="ru-RU" i="1" dirty="0">
                <a:solidFill>
                  <a:srgbClr val="000066"/>
                </a:solidFill>
              </a:rPr>
              <a:t>рамках Центра польского языка: </a:t>
            </a: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329642" cy="6143668"/>
          </a:xfrm>
        </p:spPr>
        <p:txBody>
          <a:bodyPr>
            <a:normAutofit fontScale="85000" lnSpcReduction="20000"/>
          </a:bodyPr>
          <a:lstStyle/>
          <a:p>
            <a:pPr lvl="0">
              <a:buFont typeface="Calibri" pitchFamily="34" charset="0"/>
              <a:buChar char="–"/>
            </a:pPr>
            <a:r>
              <a:rPr lang="ru-RU" i="1" dirty="0">
                <a:solidFill>
                  <a:srgbClr val="000066"/>
                </a:solidFill>
              </a:rPr>
              <a:t>проведение курсов польского языка для студентов, желающих пройти стажировку в университете им. А.Мицкевича; </a:t>
            </a:r>
            <a:endParaRPr lang="ru-RU" dirty="0">
              <a:solidFill>
                <a:srgbClr val="000066"/>
              </a:solidFill>
            </a:endParaRPr>
          </a:p>
          <a:p>
            <a:pPr lvl="0">
              <a:buFont typeface="Calibri" pitchFamily="34" charset="0"/>
              <a:buChar char="–"/>
            </a:pPr>
            <a:r>
              <a:rPr lang="ru-RU" i="1" dirty="0">
                <a:solidFill>
                  <a:srgbClr val="000066"/>
                </a:solidFill>
              </a:rPr>
              <a:t>стажировка студентов, обучающихся по направлениям «Отечественная филология» и «Журналистика», на факультете неофилологии, факультете политических наук и журналистики УАМ; </a:t>
            </a:r>
            <a:endParaRPr lang="ru-RU" dirty="0">
              <a:solidFill>
                <a:srgbClr val="000066"/>
              </a:solidFill>
            </a:endParaRPr>
          </a:p>
          <a:p>
            <a:pPr lvl="0">
              <a:buFont typeface="Calibri" pitchFamily="34" charset="0"/>
              <a:buChar char="–"/>
            </a:pPr>
            <a:r>
              <a:rPr lang="ru-RU" i="1" dirty="0">
                <a:solidFill>
                  <a:srgbClr val="000066"/>
                </a:solidFill>
              </a:rPr>
              <a:t>стажировка студентов УАМ на факультете филологии и журналистики</a:t>
            </a:r>
            <a:r>
              <a:rPr lang="ru-RU" i="1" dirty="0" smtClean="0">
                <a:solidFill>
                  <a:srgbClr val="000066"/>
                </a:solidFill>
              </a:rPr>
              <a:t>;</a:t>
            </a:r>
          </a:p>
          <a:p>
            <a:pPr lvl="0">
              <a:buFont typeface="Calibri" pitchFamily="34" charset="0"/>
              <a:buChar char="–"/>
            </a:pPr>
            <a:r>
              <a:rPr lang="ru-RU" i="1" dirty="0" smtClean="0">
                <a:solidFill>
                  <a:srgbClr val="000066"/>
                </a:solidFill>
              </a:rPr>
              <a:t>участие преподавателей факультета в международных конференциях преподавателей польского языка;</a:t>
            </a:r>
            <a:endParaRPr lang="ru-RU" dirty="0" smtClean="0">
              <a:solidFill>
                <a:srgbClr val="000066"/>
              </a:solidFill>
            </a:endParaRPr>
          </a:p>
          <a:p>
            <a:pPr lvl="0">
              <a:buFont typeface="Calibri" pitchFamily="34" charset="0"/>
              <a:buChar char="–"/>
            </a:pPr>
            <a:r>
              <a:rPr lang="ru-RU" i="1" dirty="0" smtClean="0">
                <a:solidFill>
                  <a:srgbClr val="000066"/>
                </a:solidFill>
              </a:rPr>
              <a:t>участие студентов и преподавателей факультета в мероприятиях, организуемых Консульством республики Польша и польской культурной автономией «Огниво»» и т.п.</a:t>
            </a: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58204" cy="607223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области взаимодействия с регионом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организация </a:t>
            </a:r>
            <a:r>
              <a:rPr lang="ru-RU" dirty="0"/>
              <a:t>и сопровождение проектов в сфере языка, литературы, </a:t>
            </a:r>
            <a:r>
              <a:rPr lang="ru-RU" dirty="0" err="1"/>
              <a:t>медиакоммуникации</a:t>
            </a:r>
            <a:r>
              <a:rPr lang="ru-RU" dirty="0"/>
              <a:t>, </a:t>
            </a: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направленных </a:t>
            </a:r>
            <a:r>
              <a:rPr lang="ru-RU" dirty="0"/>
              <a:t>на решение проблем социального, культурного развития региона </a:t>
            </a: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и </a:t>
            </a:r>
            <a:r>
              <a:rPr lang="ru-RU" dirty="0"/>
              <a:t>способствующих повышению престижа ИГУ, Иркутской </a:t>
            </a:r>
            <a:r>
              <a:rPr lang="ru-RU" dirty="0" smtClean="0"/>
              <a:t>области; </a:t>
            </a:r>
          </a:p>
          <a:p>
            <a:r>
              <a:rPr lang="ru-RU" dirty="0" smtClean="0"/>
              <a:t>усиление </a:t>
            </a:r>
            <a:r>
              <a:rPr lang="ru-RU" dirty="0"/>
              <a:t>гуманитарного влияния в регионе через экспертную </a:t>
            </a:r>
            <a:r>
              <a:rPr lang="ru-RU" dirty="0" smtClean="0"/>
              <a:t>и научно-просветительскую деятельность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solidFill>
                  <a:srgbClr val="000066"/>
                </a:solidFill>
              </a:rPr>
              <a:t>Организационно-проектный задел</a:t>
            </a: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i="1" dirty="0">
                <a:solidFill>
                  <a:srgbClr val="000066"/>
                </a:solidFill>
              </a:rPr>
              <a:t>опыт участия в акции «Тотальный диктант»;</a:t>
            </a: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i="1" dirty="0">
                <a:solidFill>
                  <a:srgbClr val="000066"/>
                </a:solidFill>
              </a:rPr>
              <a:t>опыт участия в акции </a:t>
            </a:r>
            <a:r>
              <a:rPr lang="ru-RU" i="1" dirty="0" err="1">
                <a:solidFill>
                  <a:srgbClr val="000066"/>
                </a:solidFill>
              </a:rPr>
              <a:t>Всебурятский</a:t>
            </a:r>
            <a:r>
              <a:rPr lang="ru-RU" i="1" dirty="0">
                <a:solidFill>
                  <a:srgbClr val="000066"/>
                </a:solidFill>
              </a:rPr>
              <a:t> диктант «</a:t>
            </a:r>
            <a:r>
              <a:rPr lang="ru-RU" i="1" dirty="0" err="1">
                <a:solidFill>
                  <a:srgbClr val="000066"/>
                </a:solidFill>
              </a:rPr>
              <a:t>Эрдем</a:t>
            </a:r>
            <a:r>
              <a:rPr lang="ru-RU" i="1" dirty="0">
                <a:solidFill>
                  <a:srgbClr val="000066"/>
                </a:solidFill>
              </a:rPr>
              <a:t>»;</a:t>
            </a: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i="1" dirty="0">
                <a:solidFill>
                  <a:srgbClr val="000066"/>
                </a:solidFill>
              </a:rPr>
              <a:t>обеспечение функционирования раздела «Русский язык для всех» на официальном сайте ИГУ;</a:t>
            </a: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i="1" dirty="0">
                <a:solidFill>
                  <a:srgbClr val="000066"/>
                </a:solidFill>
              </a:rPr>
              <a:t>опыт проведения Школы межэтнической журналистики;</a:t>
            </a: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i="1" dirty="0">
                <a:solidFill>
                  <a:srgbClr val="000066"/>
                </a:solidFill>
              </a:rPr>
              <a:t>опыт проведения курсов повышения квалификации для учителей, журналистов, работников городской и областной администрации;</a:t>
            </a: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i="1" dirty="0">
                <a:solidFill>
                  <a:srgbClr val="000066"/>
                </a:solidFill>
              </a:rPr>
              <a:t>опыт работы в сфере судебной лингвистической экспертизы;</a:t>
            </a: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i="1" dirty="0">
                <a:solidFill>
                  <a:srgbClr val="000066"/>
                </a:solidFill>
              </a:rPr>
              <a:t>опыт чтения публичных лекций и проведения мастер-классов для широкой аудитории (проекты «Культурная среда», «Русский по пятницам</a:t>
            </a:r>
            <a:r>
              <a:rPr lang="ru-RU" i="1" dirty="0" smtClean="0">
                <a:solidFill>
                  <a:srgbClr val="000066"/>
                </a:solidFill>
              </a:rPr>
              <a:t>»; Дни науки ИГУ</a:t>
            </a:r>
            <a:r>
              <a:rPr lang="ru-RU" dirty="0" smtClean="0">
                <a:solidFill>
                  <a:srgbClr val="000066"/>
                </a:solidFill>
              </a:rPr>
              <a:t>);</a:t>
            </a: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опыт проведения цикла научно-методических семинаров «Университет – школе».</a:t>
            </a:r>
            <a:endParaRPr lang="ru-RU" i="1" dirty="0">
              <a:solidFill>
                <a:srgbClr val="000066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области управления и кадровой </a:t>
            </a:r>
            <a:r>
              <a:rPr lang="ru-RU" b="1" dirty="0" smtClean="0">
                <a:solidFill>
                  <a:srgbClr val="FF0000"/>
                </a:solidFill>
              </a:rPr>
              <a:t>политике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внедрение </a:t>
            </a:r>
            <a:r>
              <a:rPr lang="ru-RU" dirty="0"/>
              <a:t>программно-целевого и проектного управления, </a:t>
            </a:r>
            <a:endParaRPr lang="ru-RU" dirty="0" smtClean="0"/>
          </a:p>
          <a:p>
            <a:r>
              <a:rPr lang="ru-RU" dirty="0" smtClean="0"/>
              <a:t>вовлечение </a:t>
            </a:r>
            <a:r>
              <a:rPr lang="ru-RU" dirty="0"/>
              <a:t>в разработку программ и проектов всех сотрудников факультета, студенческого актива; </a:t>
            </a:r>
            <a:endParaRPr lang="ru-RU" dirty="0" smtClean="0"/>
          </a:p>
          <a:p>
            <a:r>
              <a:rPr lang="ru-RU" dirty="0" smtClean="0"/>
              <a:t>регулярное </a:t>
            </a:r>
            <a:r>
              <a:rPr lang="ru-RU" dirty="0"/>
              <a:t>повышение квалификации ППС с учетом актуальных направлений подготовки филологов и журналистов;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кадрового резерва.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329642" cy="614366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опережающая </a:t>
            </a:r>
            <a:r>
              <a:rPr lang="ru-RU" dirty="0"/>
              <a:t>подготовка высококлассных специалистов,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	имеющих </a:t>
            </a:r>
            <a:r>
              <a:rPr lang="ru-RU" dirty="0"/>
              <a:t>фундаментальное филологическое и журналистское образование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	и </a:t>
            </a:r>
            <a:r>
              <a:rPr lang="ru-RU" dirty="0"/>
              <a:t>владеющих прикладными навыками </a:t>
            </a:r>
            <a:r>
              <a:rPr lang="ru-RU" dirty="0" err="1"/>
              <a:t>многоаспектной</a:t>
            </a:r>
            <a:r>
              <a:rPr lang="ru-RU" dirty="0"/>
              <a:t> работы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	с </a:t>
            </a:r>
            <a:r>
              <a:rPr lang="ru-RU" dirty="0"/>
              <a:t>различными типами текстов – письменных, устных и виртуальных (включая гипертексты и текстовые элементы </a:t>
            </a:r>
            <a:r>
              <a:rPr lang="ru-RU" dirty="0" err="1"/>
              <a:t>мультимедийных</a:t>
            </a:r>
            <a:r>
              <a:rPr lang="ru-RU" dirty="0"/>
              <a:t> объектов);</a:t>
            </a:r>
          </a:p>
          <a:p>
            <a:pPr lvl="0"/>
            <a:r>
              <a:rPr lang="ru-RU" dirty="0"/>
              <a:t>гармоничное соединение фундаментальных научных школ и формирование новых, «прорывных» исследовательских проектов, прикладных научных разработок;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8643998" cy="15001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Общее направление развития факультета </a:t>
            </a:r>
            <a:r>
              <a:rPr lang="ru-RU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→</a:t>
            </a:r>
            <a:endParaRPr lang="ru-RU" sz="2800" dirty="0"/>
          </a:p>
          <a:p>
            <a:pPr algn="ctr"/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Институт филологии, </a:t>
            </a:r>
            <a:r>
              <a:rPr lang="ru-RU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медиа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межкультурной коммуникации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Содержимое 8" descr="kitap-okumak-e135740251012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40960"/>
            <a:ext cx="4040188" cy="3219118"/>
          </a:xfrm>
        </p:spPr>
      </p:pic>
      <p:pic>
        <p:nvPicPr>
          <p:cNvPr id="10" name="Содержимое 9" descr="коммуникация 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582358"/>
            <a:ext cx="4041775" cy="3136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Риски реализации программы </a:t>
            </a:r>
          </a:p>
          <a:p>
            <a:r>
              <a:rPr lang="ru-RU" dirty="0" smtClean="0"/>
              <a:t>сокращение контрольных цифр приема, обеспечиваемых за счет государственной субсидии, </a:t>
            </a:r>
          </a:p>
          <a:p>
            <a:r>
              <a:rPr lang="ru-RU" dirty="0" smtClean="0"/>
              <a:t>уменьшение количества абитуриентов, </a:t>
            </a:r>
          </a:p>
          <a:p>
            <a:r>
              <a:rPr lang="ru-RU" dirty="0" smtClean="0"/>
              <a:t>возрастающая конкуренция среди гуманитарных направлений,  </a:t>
            </a:r>
          </a:p>
          <a:p>
            <a:r>
              <a:rPr lang="ru-RU" dirty="0" smtClean="0"/>
              <a:t>отсутствие масштабной государственной поддержки научных исследований в гуманитарной сфере. 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07223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Минимизация рисков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сфере </a:t>
            </a:r>
            <a:r>
              <a:rPr lang="ru-RU" b="1" dirty="0" smtClean="0">
                <a:solidFill>
                  <a:srgbClr val="FF0000"/>
                </a:solidFill>
              </a:rPr>
              <a:t>образования: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программ ДПО, </a:t>
            </a:r>
            <a:endParaRPr lang="ru-RU" dirty="0" smtClean="0"/>
          </a:p>
          <a:p>
            <a:r>
              <a:rPr lang="ru-RU" dirty="0" smtClean="0"/>
              <a:t>привлечение </a:t>
            </a:r>
            <a:r>
              <a:rPr lang="ru-RU" dirty="0"/>
              <a:t>иностранных граждан на все имеющиеся уровни и формы обучения,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сетевых программ с </a:t>
            </a:r>
            <a:r>
              <a:rPr lang="ru-RU" dirty="0" smtClean="0"/>
              <a:t>университетами-партнерами</a:t>
            </a:r>
            <a:r>
              <a:rPr lang="ru-RU" dirty="0"/>
              <a:t>;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научной сфере: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развитие </a:t>
            </a:r>
            <a:r>
              <a:rPr lang="ru-RU" dirty="0" smtClean="0"/>
              <a:t>междисциплинарных </a:t>
            </a:r>
            <a:r>
              <a:rPr lang="ru-RU" dirty="0" smtClean="0"/>
              <a:t>исследований, </a:t>
            </a:r>
          </a:p>
          <a:p>
            <a:r>
              <a:rPr lang="ru-RU" dirty="0" smtClean="0"/>
              <a:t>взаимодействие с институтами РАН, </a:t>
            </a:r>
          </a:p>
          <a:p>
            <a:r>
              <a:rPr lang="ru-RU" dirty="0" smtClean="0"/>
              <a:t>участие в международных программах с университетами-партнерами,</a:t>
            </a:r>
          </a:p>
          <a:p>
            <a:r>
              <a:rPr lang="ru-RU" dirty="0" smtClean="0"/>
              <a:t>увеличение доли доходов от научной деятельности.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051" name="Picture 7" descr="C:\Users\Катерина\Desktop\РАССОльник\Кролик\Логотипы для Жени\Без имени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361363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329642" cy="642942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совершенствование подготовки специалистов в области </a:t>
            </a:r>
            <a:r>
              <a:rPr lang="ru-RU" dirty="0" err="1"/>
              <a:t>медиакоммуникации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/>
              <a:t>счет усиления тех аспектов образовательных программ, которые обеспечиваются наличием уникального для региона педагогического и ресурсного потенциала;</a:t>
            </a:r>
          </a:p>
          <a:p>
            <a:pPr lvl="0"/>
            <a:r>
              <a:rPr lang="ru-RU" dirty="0"/>
              <a:t>повышение презентационной привлекательности филологического образования с помощью организации и сопровождения проектов в сфере развития языка и литературы,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	направленных </a:t>
            </a:r>
            <a:r>
              <a:rPr lang="ru-RU" dirty="0"/>
              <a:t>на решение проблем социального, культурного развития региона и способствующих повышению престижа ИГУ, Иркутской области; </a:t>
            </a:r>
            <a:endParaRPr lang="ru-RU" dirty="0" smtClean="0"/>
          </a:p>
          <a:p>
            <a:pPr lvl="0"/>
            <a:r>
              <a:rPr lang="ru-RU" dirty="0" smtClean="0"/>
              <a:t>усиление </a:t>
            </a:r>
            <a:r>
              <a:rPr lang="ru-RU" dirty="0"/>
              <a:t>гуманитарного влияния в регионе через экспертную деятельность; </a:t>
            </a:r>
            <a:endParaRPr lang="ru-RU" dirty="0" smtClean="0"/>
          </a:p>
          <a:p>
            <a:pPr lvl="0"/>
            <a:r>
              <a:rPr lang="ru-RU" dirty="0" smtClean="0"/>
              <a:t>расширение </a:t>
            </a:r>
            <a:r>
              <a:rPr lang="ru-RU" dirty="0"/>
              <a:t>присутствия факультета в </a:t>
            </a:r>
            <a:r>
              <a:rPr lang="ru-RU" dirty="0" err="1"/>
              <a:t>интернет-пространстве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/>
          <a:lstStyle/>
          <a:p>
            <a:pPr lvl="0"/>
            <a:r>
              <a:rPr lang="ru-RU" sz="3000" dirty="0"/>
              <a:t>разработка научных, образовательных, социальных проектов для поддержки и сохранения национальной самобытности, национальных традиций, развития родного языка и культуры бурятского этноса</a:t>
            </a:r>
            <a:r>
              <a:rPr lang="ru-RU" sz="3000" dirty="0" smtClean="0"/>
              <a:t>.</a:t>
            </a:r>
          </a:p>
          <a:p>
            <a:pPr lvl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ДОРОЖНАЯ КАРТА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лабиринт_стрел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143248"/>
            <a:ext cx="5214974" cy="345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429684" cy="2000264"/>
          </a:xfrm>
        </p:spPr>
        <p:txBody>
          <a:bodyPr>
            <a:normAutofit/>
          </a:bodyPr>
          <a:lstStyle/>
          <a:p>
            <a:pPr marL="540000" lvl="2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1. Цель в области образования –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обеспечение высокого качества образования и </a:t>
            </a:r>
            <a:r>
              <a:rPr lang="ru-RU" dirty="0" err="1" smtClean="0"/>
              <a:t>востребованности</a:t>
            </a:r>
            <a:r>
              <a:rPr lang="ru-RU" dirty="0" smtClean="0"/>
              <a:t> выпускников в сфере русской, бурятской, зарубежной филологии (включая ее прикладные направления), </a:t>
            </a:r>
            <a:r>
              <a:rPr lang="ru-RU" dirty="0" err="1" smtClean="0"/>
              <a:t>медиакоммуникации</a:t>
            </a:r>
            <a:r>
              <a:rPr lang="ru-RU" dirty="0" smtClean="0"/>
              <a:t>, менеджмента СМИ.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72518" cy="64294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Основные задачи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/>
              <a:t>1.1. Анализ </a:t>
            </a:r>
            <a:r>
              <a:rPr lang="ru-RU" dirty="0" smtClean="0"/>
              <a:t>деятельности </a:t>
            </a:r>
            <a:r>
              <a:rPr lang="ru-RU" dirty="0"/>
              <a:t>факультета по подготовке бакалавров и </a:t>
            </a:r>
            <a:r>
              <a:rPr lang="ru-RU" dirty="0" smtClean="0"/>
              <a:t>магистров + мониторинг рынка образовательных </a:t>
            </a:r>
            <a:r>
              <a:rPr lang="ru-RU" dirty="0"/>
              <a:t>услуг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→ </a:t>
            </a:r>
            <a:endParaRPr lang="ru-RU" dirty="0" smtClean="0"/>
          </a:p>
          <a:p>
            <a:r>
              <a:rPr lang="ru-RU" dirty="0" smtClean="0"/>
              <a:t>выявление конкурентоспособных </a:t>
            </a:r>
            <a:r>
              <a:rPr lang="ru-RU" dirty="0"/>
              <a:t>направлений подготовки филологов и журналистов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→ </a:t>
            </a:r>
          </a:p>
          <a:p>
            <a:r>
              <a:rPr lang="ru-RU" dirty="0" smtClean="0"/>
              <a:t>корректировка </a:t>
            </a:r>
            <a:r>
              <a:rPr lang="ru-RU" dirty="0"/>
              <a:t>учебных планов и образовательных программ.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1.2</a:t>
            </a:r>
            <a:r>
              <a:rPr lang="ru-RU" dirty="0"/>
              <a:t>. </a:t>
            </a:r>
            <a:r>
              <a:rPr lang="ru-RU" dirty="0" smtClean="0"/>
              <a:t>ОПОП – баланс фундаментальных и профильных дисциплин, сочетание научности и конкретных практических умений.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Научно-методический задел</a:t>
            </a:r>
            <a:endParaRPr lang="ru-RU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000066"/>
                </a:solidFill>
              </a:rPr>
              <a:t>	Анализ структуры и содержания профилей магистерской подготовки: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rgbClr val="000066"/>
                </a:solidFill>
              </a:rPr>
              <a:t>«</a:t>
            </a:r>
            <a:r>
              <a:rPr lang="ru-RU" sz="2800" i="1" dirty="0" smtClean="0">
                <a:solidFill>
                  <a:srgbClr val="000066"/>
                </a:solidFill>
              </a:rPr>
              <a:t>Филологическое обеспечение документоведения»,</a:t>
            </a:r>
            <a:endParaRPr lang="ru-RU" sz="2600" i="1" dirty="0" smtClean="0">
              <a:solidFill>
                <a:srgbClr val="000066"/>
              </a:solidFill>
            </a:endParaRPr>
          </a:p>
          <a:p>
            <a:r>
              <a:rPr lang="ru-RU" sz="2600" i="1" dirty="0" smtClean="0">
                <a:solidFill>
                  <a:srgbClr val="000066"/>
                </a:solidFill>
              </a:rPr>
              <a:t>«Литературная критика и редактирование», </a:t>
            </a:r>
          </a:p>
          <a:p>
            <a:r>
              <a:rPr lang="ru-RU" sz="2600" i="1" dirty="0" smtClean="0">
                <a:solidFill>
                  <a:srgbClr val="000066"/>
                </a:solidFill>
              </a:rPr>
              <a:t>«Литературное творчество», </a:t>
            </a:r>
          </a:p>
          <a:p>
            <a:r>
              <a:rPr lang="ru-RU" sz="2600" i="1" dirty="0" smtClean="0">
                <a:solidFill>
                  <a:srgbClr val="000066"/>
                </a:solidFill>
              </a:rPr>
              <a:t>«Филологическое обеспечение </a:t>
            </a:r>
            <a:r>
              <a:rPr lang="ru-RU" sz="2600" i="1" dirty="0" err="1" smtClean="0">
                <a:solidFill>
                  <a:srgbClr val="000066"/>
                </a:solidFill>
              </a:rPr>
              <a:t>медиакоммуникации</a:t>
            </a:r>
            <a:r>
              <a:rPr lang="ru-RU" sz="2600" i="1" dirty="0" smtClean="0">
                <a:solidFill>
                  <a:srgbClr val="000066"/>
                </a:solidFill>
              </a:rPr>
              <a:t>», </a:t>
            </a:r>
          </a:p>
          <a:p>
            <a:r>
              <a:rPr lang="ru-RU" sz="2600" i="1" dirty="0" smtClean="0">
                <a:solidFill>
                  <a:srgbClr val="000066"/>
                </a:solidFill>
              </a:rPr>
              <a:t>«Филологическое обеспечение информационно-издательской деятельности», </a:t>
            </a:r>
          </a:p>
          <a:p>
            <a:r>
              <a:rPr lang="ru-RU" sz="2600" i="1" dirty="0" smtClean="0">
                <a:solidFill>
                  <a:srgbClr val="000066"/>
                </a:solidFill>
              </a:rPr>
              <a:t>«Филологическое обеспечение рекламы и связей с общественностью», </a:t>
            </a:r>
          </a:p>
          <a:p>
            <a:r>
              <a:rPr lang="ru-RU" sz="2600" i="1" dirty="0" smtClean="0">
                <a:solidFill>
                  <a:srgbClr val="000066"/>
                </a:solidFill>
              </a:rPr>
              <a:t>«Менеджмент в филологическом образовании», </a:t>
            </a:r>
          </a:p>
          <a:p>
            <a:r>
              <a:rPr lang="ru-RU" sz="2600" i="1" dirty="0" smtClean="0">
                <a:solidFill>
                  <a:srgbClr val="000066"/>
                </a:solidFill>
              </a:rPr>
              <a:t>«</a:t>
            </a:r>
            <a:r>
              <a:rPr lang="ru-RU" sz="2600" i="1" dirty="0" err="1" smtClean="0">
                <a:solidFill>
                  <a:srgbClr val="000066"/>
                </a:solidFill>
              </a:rPr>
              <a:t>Арт-журналистика</a:t>
            </a:r>
            <a:r>
              <a:rPr lang="ru-RU" sz="2600" i="1" dirty="0" smtClean="0">
                <a:solidFill>
                  <a:srgbClr val="000066"/>
                </a:solidFill>
              </a:rPr>
              <a:t>»,</a:t>
            </a:r>
          </a:p>
          <a:p>
            <a:r>
              <a:rPr lang="ru-RU" sz="2600" i="1" dirty="0" smtClean="0">
                <a:solidFill>
                  <a:srgbClr val="000066"/>
                </a:solidFill>
              </a:rPr>
              <a:t> «</a:t>
            </a:r>
            <a:r>
              <a:rPr lang="ru-RU" sz="2600" i="1" dirty="0" err="1" smtClean="0">
                <a:solidFill>
                  <a:srgbClr val="000066"/>
                </a:solidFill>
              </a:rPr>
              <a:t>Мультимедийная</a:t>
            </a:r>
            <a:r>
              <a:rPr lang="ru-RU" sz="2600" i="1" dirty="0" smtClean="0">
                <a:solidFill>
                  <a:srgbClr val="000066"/>
                </a:solidFill>
              </a:rPr>
              <a:t> журналистика», </a:t>
            </a:r>
          </a:p>
          <a:p>
            <a:r>
              <a:rPr lang="ru-RU" sz="2600" i="1" dirty="0" smtClean="0">
                <a:solidFill>
                  <a:srgbClr val="000066"/>
                </a:solidFill>
              </a:rPr>
              <a:t>«Издательское дело»,</a:t>
            </a:r>
          </a:p>
          <a:p>
            <a:r>
              <a:rPr lang="ru-RU" sz="2600" i="1" dirty="0" smtClean="0">
                <a:solidFill>
                  <a:srgbClr val="000066"/>
                </a:solidFill>
              </a:rPr>
              <a:t> «Монгольские языки и культура» и т.п.</a:t>
            </a:r>
            <a:endParaRPr lang="ru-RU" sz="2600" dirty="0" smtClean="0">
              <a:solidFill>
                <a:srgbClr val="000066"/>
              </a:solidFill>
            </a:endParaRPr>
          </a:p>
          <a:p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58204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1.3. Внедрение и/или ротация </a:t>
            </a:r>
            <a:r>
              <a:rPr lang="ru-RU" dirty="0" smtClean="0"/>
              <a:t>магистерских </a:t>
            </a:r>
            <a:r>
              <a:rPr lang="ru-RU" dirty="0"/>
              <a:t>программ с предварительной оценкой положительных и отрицательных эффектов от их реализации: </a:t>
            </a: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рост </a:t>
            </a:r>
            <a:r>
              <a:rPr lang="ru-RU" dirty="0"/>
              <a:t>количества обучающихся в магистратуре (индикаторный показатель) ↔ увеличение дробности профилей и общего количества нагрузки преподавателей.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Научно-методический </a:t>
            </a:r>
            <a:r>
              <a:rPr lang="ru-RU" b="1" i="1" dirty="0">
                <a:solidFill>
                  <a:srgbClr val="000066"/>
                </a:solidFill>
              </a:rPr>
              <a:t>задел</a:t>
            </a:r>
            <a:endParaRPr lang="ru-RU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000066"/>
                </a:solidFill>
              </a:rPr>
              <a:t>Реализуется 9 </a:t>
            </a:r>
            <a:r>
              <a:rPr lang="ru-RU" i="1" dirty="0">
                <a:solidFill>
                  <a:srgbClr val="000066"/>
                </a:solidFill>
              </a:rPr>
              <a:t>магистерских программ; </a:t>
            </a:r>
            <a:endParaRPr lang="ru-RU" i="1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000066"/>
                </a:solidFill>
              </a:rPr>
              <a:t>готовы учебные </a:t>
            </a:r>
            <a:r>
              <a:rPr lang="ru-RU" i="1" dirty="0">
                <a:solidFill>
                  <a:srgbClr val="000066"/>
                </a:solidFill>
              </a:rPr>
              <a:t>планы </a:t>
            </a:r>
            <a:r>
              <a:rPr lang="ru-RU" i="1" dirty="0" smtClean="0">
                <a:solidFill>
                  <a:srgbClr val="000066"/>
                </a:solidFill>
              </a:rPr>
              <a:t>профилей:</a:t>
            </a:r>
          </a:p>
          <a:p>
            <a:r>
              <a:rPr lang="ru-RU" i="1" dirty="0" smtClean="0">
                <a:solidFill>
                  <a:srgbClr val="000066"/>
                </a:solidFill>
              </a:rPr>
              <a:t>«</a:t>
            </a:r>
            <a:r>
              <a:rPr lang="ru-RU" i="1" dirty="0">
                <a:solidFill>
                  <a:srgbClr val="000066"/>
                </a:solidFill>
              </a:rPr>
              <a:t>Прикладная филология», </a:t>
            </a:r>
            <a:endParaRPr lang="ru-RU" i="1" dirty="0" smtClean="0">
              <a:solidFill>
                <a:srgbClr val="000066"/>
              </a:solidFill>
            </a:endParaRPr>
          </a:p>
          <a:p>
            <a:r>
              <a:rPr lang="ru-RU" i="1" dirty="0" smtClean="0">
                <a:solidFill>
                  <a:srgbClr val="000066"/>
                </a:solidFill>
              </a:rPr>
              <a:t>«</a:t>
            </a:r>
            <a:r>
              <a:rPr lang="ru-RU" i="1" dirty="0">
                <a:solidFill>
                  <a:srgbClr val="000066"/>
                </a:solidFill>
              </a:rPr>
              <a:t>Филология: педагогическая и организационно-методическая деятельность», </a:t>
            </a:r>
            <a:endParaRPr lang="ru-RU" i="1" dirty="0" smtClean="0">
              <a:solidFill>
                <a:srgbClr val="000066"/>
              </a:solidFill>
            </a:endParaRPr>
          </a:p>
          <a:p>
            <a:r>
              <a:rPr lang="ru-RU" i="1" dirty="0" smtClean="0">
                <a:solidFill>
                  <a:srgbClr val="000066"/>
                </a:solidFill>
              </a:rPr>
              <a:t>«</a:t>
            </a:r>
            <a:r>
              <a:rPr lang="ru-RU" i="1" dirty="0">
                <a:solidFill>
                  <a:srgbClr val="000066"/>
                </a:solidFill>
              </a:rPr>
              <a:t>Славянские языки и межкультурная коммуникация (с выдачей двойного диплома); </a:t>
            </a:r>
            <a:endParaRPr lang="ru-RU" i="1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000066"/>
                </a:solidFill>
              </a:rPr>
              <a:t>программы в </a:t>
            </a:r>
            <a:r>
              <a:rPr lang="ru-RU" i="1" dirty="0">
                <a:solidFill>
                  <a:srgbClr val="000066"/>
                </a:solidFill>
              </a:rPr>
              <a:t>стадии </a:t>
            </a:r>
            <a:r>
              <a:rPr lang="ru-RU" i="1" dirty="0" smtClean="0">
                <a:solidFill>
                  <a:srgbClr val="000066"/>
                </a:solidFill>
              </a:rPr>
              <a:t>разработки: </a:t>
            </a:r>
          </a:p>
          <a:p>
            <a:r>
              <a:rPr lang="ru-RU" i="1" dirty="0" smtClean="0">
                <a:solidFill>
                  <a:srgbClr val="000066"/>
                </a:solidFill>
              </a:rPr>
              <a:t>«</a:t>
            </a:r>
            <a:r>
              <a:rPr lang="ru-RU" i="1" dirty="0">
                <a:solidFill>
                  <a:srgbClr val="000066"/>
                </a:solidFill>
              </a:rPr>
              <a:t>Монгольские языки и культура», </a:t>
            </a:r>
            <a:endParaRPr lang="ru-RU" i="1" dirty="0" smtClean="0">
              <a:solidFill>
                <a:srgbClr val="000066"/>
              </a:solidFill>
            </a:endParaRPr>
          </a:p>
          <a:p>
            <a:r>
              <a:rPr lang="ru-RU" i="1" dirty="0" smtClean="0">
                <a:solidFill>
                  <a:srgbClr val="000066"/>
                </a:solidFill>
              </a:rPr>
              <a:t>«</a:t>
            </a:r>
            <a:r>
              <a:rPr lang="ru-RU" i="1" dirty="0">
                <a:solidFill>
                  <a:srgbClr val="000066"/>
                </a:solidFill>
              </a:rPr>
              <a:t>Литературная критика и редактирование». </a:t>
            </a: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1064</TotalTime>
  <Words>1202</Words>
  <Application>Microsoft Office PowerPoint</Application>
  <PresentationFormat>Экран (4:3)</PresentationFormat>
  <Paragraphs>186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Тема1</vt:lpstr>
      <vt:lpstr>Тема Office</vt:lpstr>
      <vt:lpstr>Слайд 1</vt:lpstr>
      <vt:lpstr> Стратегические цели развития факультета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Ташлыкова</dc:creator>
  <cp:lastModifiedBy>Марина Ташлыкова</cp:lastModifiedBy>
  <cp:revision>74</cp:revision>
  <dcterms:created xsi:type="dcterms:W3CDTF">2016-04-13T22:51:57Z</dcterms:created>
  <dcterms:modified xsi:type="dcterms:W3CDTF">2016-04-28T23:44:53Z</dcterms:modified>
</cp:coreProperties>
</file>