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59" r:id="rId13"/>
    <p:sldId id="258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70" autoAdjust="0"/>
    <p:restoredTop sz="89849" autoAdjust="0"/>
  </p:normalViewPr>
  <p:slideViewPr>
    <p:cSldViewPr>
      <p:cViewPr varScale="1">
        <p:scale>
          <a:sx n="82" d="100"/>
          <a:sy n="82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развития факультета филологии и журналистики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Кандидат на должность декана</a:t>
            </a:r>
          </a:p>
          <a:p>
            <a:r>
              <a:rPr lang="ru-RU" dirty="0" smtClean="0"/>
              <a:t>д. </a:t>
            </a:r>
            <a:r>
              <a:rPr lang="ru-RU" dirty="0" err="1" smtClean="0"/>
              <a:t>филол</a:t>
            </a:r>
            <a:r>
              <a:rPr lang="ru-RU" dirty="0" smtClean="0"/>
              <a:t>. н., профессор А.С. </a:t>
            </a:r>
            <a:r>
              <a:rPr lang="ru-RU" dirty="0" err="1" smtClean="0"/>
              <a:t>Собенников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/>
          </p:cNvGraphicFramePr>
          <p:nvPr/>
        </p:nvGraphicFramePr>
        <p:xfrm>
          <a:off x="457200" y="197759"/>
          <a:ext cx="8412479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840"/>
                <a:gridCol w="1564640"/>
                <a:gridCol w="955040"/>
                <a:gridCol w="955040"/>
                <a:gridCol w="990600"/>
                <a:gridCol w="990600"/>
                <a:gridCol w="934719"/>
              </a:tblGrid>
              <a:tr h="6272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Достигнутые значения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5-й год</a:t>
                      </a:r>
                      <a:endParaRPr lang="ru-RU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2.4.2. Количество публикаций, входящих в перечень рецензируемых изданий ВАК (за исключением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к штатной численности ППС (в ставках)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1.10</a:t>
                      </a:r>
                      <a:endParaRPr lang="ru-RU" sz="1600" dirty="0"/>
                    </a:p>
                  </a:txBody>
                  <a:tcPr/>
                </a:tc>
              </a:tr>
              <a:tr h="358433">
                <a:tc gridSpan="7">
                  <a:txBody>
                    <a:bodyPr/>
                    <a:lstStyle/>
                    <a:p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</a:t>
                      </a:r>
                      <a:r>
                        <a:rPr lang="ru-RU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Финансово-хозяйственная деятельность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    Средняя заработная плата ППС (руб.)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r>
                        <a:rPr lang="ru-RU" baseline="0" dirty="0" smtClean="0"/>
                        <a:t> 221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28 000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35 000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38 000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40 000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45 000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    Доля внебюджетных средств, находящихся в распоряжении подразделения, направленных на закупку оборудования и материалов (%)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4.50%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/>
          </p:cNvGraphicFramePr>
          <p:nvPr/>
        </p:nvGraphicFramePr>
        <p:xfrm>
          <a:off x="457200" y="197759"/>
          <a:ext cx="8412479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840"/>
                <a:gridCol w="1564640"/>
                <a:gridCol w="955040"/>
                <a:gridCol w="955040"/>
                <a:gridCol w="990600"/>
                <a:gridCol w="990600"/>
                <a:gridCol w="934719"/>
              </a:tblGrid>
              <a:tr h="6272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Достигнутые значения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5-й год</a:t>
                      </a:r>
                      <a:endParaRPr lang="ru-RU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    Доля внебюджетных средств, находящихся в распоряжении подразделения, направленных на оплату услуг сторонних организаций (%)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lang="ru-RU" sz="1600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3.4.    Доля внебюджетных средств, находящихся в распоряжении подразделения, направленных на оплату труда ППС (%)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66%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67%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67%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67%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67%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развития факультета: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Стратегические задачи: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восстановить</a:t>
            </a:r>
            <a:r>
              <a:rPr lang="ru-RU" dirty="0" smtClean="0"/>
              <a:t> климат сотрудничества и совместной деятельности на благо всего факультета и каждого преподавателя;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повысить</a:t>
            </a:r>
            <a:r>
              <a:rPr lang="ru-RU" dirty="0" smtClean="0"/>
              <a:t> ответственность преподавателей за результаты учебной деятельности;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восстановить</a:t>
            </a:r>
            <a:r>
              <a:rPr lang="ru-RU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 сотрудничества всех специальностей</a:t>
            </a:r>
            <a:r>
              <a:rPr lang="ru-RU" dirty="0" smtClean="0"/>
              <a:t> (русская филология, бурятская филология, журналистика и </a:t>
            </a:r>
            <a:r>
              <a:rPr lang="en-US" dirty="0" smtClean="0"/>
              <a:t>PR</a:t>
            </a:r>
            <a:r>
              <a:rPr lang="ru-RU" dirty="0" smtClean="0"/>
              <a:t>) в совместной разработке научных проблем;  </a:t>
            </a:r>
          </a:p>
          <a:p>
            <a:pPr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расширить</a:t>
            </a:r>
            <a:r>
              <a:rPr lang="ru-RU" dirty="0" smtClean="0"/>
              <a:t> формы научного и педагогического сотрудничества с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зарубежными вузами </a:t>
            </a:r>
            <a:r>
              <a:rPr lang="ru-RU" dirty="0" smtClean="0"/>
              <a:t>за счёт активизации контактов с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Китаем, Индией, Монголией</a:t>
            </a:r>
            <a:r>
              <a:rPr lang="ru-RU" dirty="0" smtClean="0"/>
              <a:t> с целью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двойного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дипломирования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организовать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оригинальных и плодотворных научных идей </a:t>
            </a:r>
            <a:r>
              <a:rPr lang="ru-RU" dirty="0" smtClean="0"/>
              <a:t>в сфере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фундаментальных и прикладных, междисциплинарных </a:t>
            </a:r>
            <a:r>
              <a:rPr lang="ru-RU" dirty="0" smtClean="0"/>
              <a:t>исследований с целью получения грантов;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сохранить преподавательский состав</a:t>
            </a:r>
            <a:r>
              <a:rPr lang="ru-RU" dirty="0" smtClean="0"/>
              <a:t>, способствовать активной научной и педагогической деятельности преподавателей всех направлений и поколений;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активизировать поиск внебюджетных средств для обеспечения развития факультета. Одно из возможных направлений –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Центра повышения квалификации учителей русского языка и литературы, бурятского языка и литературы, курсов ораторского мастерства для работников СМИ, открытие Центра лингвистической экспертизы </a:t>
            </a:r>
            <a:r>
              <a:rPr lang="ru-RU" dirty="0" smtClean="0"/>
              <a:t>и т.д.; </a:t>
            </a:r>
          </a:p>
          <a:p>
            <a:endParaRPr lang="ru-RU" dirty="0" smtClean="0"/>
          </a:p>
          <a:p>
            <a:r>
              <a:rPr lang="ru-RU" dirty="0" smtClean="0"/>
              <a:t>в условиях подготовки закона о соответствии диплома о высшем образовании профессиональной деятельности гражданина РФ организовать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профессиональную переподготовку журналистов, литературных редакторов, корректоров, учителей русского языка и литературы (совместно с пединститутом ИГУ);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модернизировать телестудию и радиостудию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 и методическая работа: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 уязвимые участки преподавания </a:t>
            </a:r>
            <a:r>
              <a:rPr lang="ru-RU" dirty="0" smtClean="0"/>
              <a:t>предметов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разработать методику совершенствования способов подачи и усвоения знаний</a:t>
            </a:r>
            <a:r>
              <a:rPr lang="ru-RU" dirty="0" smtClean="0"/>
              <a:t>: а) обучение навыкам грамотного письма; б) контроль за чтением текстов; в) включение журналистов и студентов </a:t>
            </a:r>
            <a:r>
              <a:rPr lang="en-US" dirty="0" smtClean="0"/>
              <a:t>PR</a:t>
            </a:r>
            <a:r>
              <a:rPr lang="ru-RU" dirty="0" smtClean="0"/>
              <a:t> в обсуждение новейших тенденций в литературе и культуре;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обязать преподавателей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течение 5 лет обеспечить все читаемые ими курсы в магистратуре методическими пособиями</a:t>
            </a:r>
            <a:r>
              <a:rPr lang="ru-RU" dirty="0" smtClean="0"/>
              <a:t>. В перспективе – подготовка учебников;</a:t>
            </a:r>
          </a:p>
          <a:p>
            <a:pPr algn="just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открыть</a:t>
            </a:r>
            <a:r>
              <a:rPr lang="ru-RU" dirty="0" smtClean="0"/>
              <a:t> педагогический модуль по направлению «Отечественная филология» с целью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подготовки кадров для УОБО </a:t>
            </a:r>
            <a:r>
              <a:rPr lang="ru-RU" dirty="0" smtClean="0"/>
              <a:t>(учитель бурятского языка и литературы);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открыть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двупрофильный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бакалавриат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с изучением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психолого-педагогических дисциплин </a:t>
            </a:r>
            <a:r>
              <a:rPr lang="ru-RU" dirty="0" smtClean="0"/>
              <a:t>(по желанию студентов, с 3-го курса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ru-RU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контрактной основе</a:t>
            </a:r>
            <a:r>
              <a:rPr lang="ru-RU" dirty="0" smtClean="0"/>
              <a:t>: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предложить изучение дисциплин со студентами пединститута либо разработать отдельный учебный план на 2 года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в связи с оптимизацией образовательных организаций открыть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двупрофильную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магистратуру по двум языкам </a:t>
            </a:r>
            <a:r>
              <a:rPr lang="ru-RU" dirty="0" smtClean="0"/>
              <a:t>(бурятский – китайский, бурятский – английский, английский – польский)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контрактной основе;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План развития</a:t>
            </a:r>
            <a:br>
              <a:rPr lang="ru-RU" sz="1400" dirty="0" smtClean="0"/>
            </a:br>
            <a:r>
              <a:rPr lang="ru-RU" sz="1400" dirty="0" smtClean="0"/>
              <a:t>факультета филологии и журналистики на 2016-2020 гг. </a:t>
            </a:r>
            <a:br>
              <a:rPr lang="ru-RU" sz="1400" dirty="0" smtClean="0"/>
            </a:br>
            <a:r>
              <a:rPr lang="ru-RU" sz="1400" dirty="0" smtClean="0"/>
              <a:t>А.С. </a:t>
            </a:r>
            <a:r>
              <a:rPr lang="ru-RU" sz="1400" dirty="0" err="1" smtClean="0"/>
              <a:t>Собенников</a:t>
            </a:r>
            <a:endParaRPr lang="ru-RU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разработать и внедрить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магистерские программы с педагогическим профилем</a:t>
            </a:r>
            <a:r>
              <a:rPr lang="ru-RU" dirty="0" smtClean="0"/>
              <a:t>, рассчитанные на выпускников </a:t>
            </a:r>
            <a:r>
              <a:rPr lang="ru-RU" dirty="0" err="1" smtClean="0"/>
              <a:t>бакалавриата</a:t>
            </a:r>
            <a:r>
              <a:rPr lang="ru-RU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направлению 45.03.01 «Филология», профиль «Отечественная филология» </a:t>
            </a:r>
            <a:r>
              <a:rPr lang="ru-RU" dirty="0" smtClean="0"/>
              <a:t>(совместно с Педагогическим институтом ИГУ)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ввести </a:t>
            </a:r>
            <a:r>
              <a:rPr lang="ru-RU" dirty="0" smtClean="0"/>
              <a:t>в штатное расписание факультета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должность методиста </a:t>
            </a:r>
            <a:r>
              <a:rPr lang="ru-RU" dirty="0" smtClean="0"/>
              <a:t>для разработки учебных планов, документов для аккредитации, поиска грантов;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повысить академическую мобильность </a:t>
            </a:r>
            <a:r>
              <a:rPr lang="ru-RU" dirty="0" smtClean="0"/>
              <a:t>студентов и преподавателей в соответствии с подписанными международными договорами ИГУ.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Научная работа: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создать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постоянный объединённый научно-исследовательский коллектив</a:t>
            </a:r>
            <a:r>
              <a:rPr lang="ru-RU" dirty="0" smtClean="0"/>
              <a:t>, занимающийся анализом творчества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Распутина </a:t>
            </a:r>
            <a:r>
              <a:rPr lang="ru-RU" dirty="0" smtClean="0"/>
              <a:t>(особенности художественного мышления, языка, публицистики). Конечная цель –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 «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Распутинской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энциклопедии». </a:t>
            </a:r>
            <a:r>
              <a:rPr lang="ru-RU" dirty="0" smtClean="0"/>
              <a:t>Возможны заявки на гранты, сотрудничество с другими вузами, российскими и зарубежными. Организационная форма –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лаборатория</a:t>
            </a:r>
            <a:r>
              <a:rPr lang="ru-RU" dirty="0" smtClean="0"/>
              <a:t>; </a:t>
            </a:r>
          </a:p>
          <a:p>
            <a:endParaRPr lang="ru-RU" dirty="0" smtClean="0"/>
          </a:p>
          <a:p>
            <a:r>
              <a:rPr lang="ru-RU" dirty="0" smtClean="0"/>
              <a:t>создать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научные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микроколлективы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из преподавателей, аспирантов и студентов, занятые разработкой перспективных направлений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филологических и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социокультурных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исследованиях;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План развития</a:t>
            </a:r>
            <a:br>
              <a:rPr lang="ru-RU" sz="1400" dirty="0" smtClean="0"/>
            </a:br>
            <a:r>
              <a:rPr lang="ru-RU" sz="1400" dirty="0" smtClean="0"/>
              <a:t>факультета филологии и журналистики на 2016-2020 гг. </a:t>
            </a:r>
            <a:br>
              <a:rPr lang="ru-RU" sz="1400" dirty="0" smtClean="0"/>
            </a:br>
            <a:r>
              <a:rPr lang="ru-RU" sz="1400" dirty="0" smtClean="0"/>
              <a:t>А.С. </a:t>
            </a:r>
            <a:r>
              <a:rPr lang="ru-RU" sz="1400" dirty="0" err="1" smtClean="0"/>
              <a:t>Собенников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План развития факультета на 2016-2021 гг.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1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599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76400"/>
                <a:gridCol w="914400"/>
                <a:gridCol w="990600"/>
                <a:gridCol w="990600"/>
                <a:gridCol w="990600"/>
                <a:gridCol w="914399"/>
              </a:tblGrid>
              <a:tr h="9261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Достигнутые 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5-й год</a:t>
                      </a:r>
                      <a:endParaRPr lang="ru-RU" dirty="0"/>
                    </a:p>
                  </a:txBody>
                  <a:tcPr/>
                </a:tc>
              </a:tr>
              <a:tr h="420965">
                <a:tc gridSpan="7">
                  <a:txBody>
                    <a:bodyPr/>
                    <a:lstStyle/>
                    <a:p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1.Образовательная деятельность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0965">
                <a:tc gridSpan="7">
                  <a:txBody>
                    <a:bodyPr/>
                    <a:lstStyle/>
                    <a:p>
                      <a:r>
                        <a:rPr lang="ru-RU" sz="1600" dirty="0" smtClean="0"/>
                        <a:t>1.1.Приведенный контингент студентов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354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1.1.1.Всего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364.7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384.7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394.7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394.7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394.7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394.7</a:t>
                      </a:r>
                      <a:endParaRPr lang="ru-RU" dirty="0"/>
                    </a:p>
                  </a:txBody>
                  <a:tcPr/>
                </a:tc>
              </a:tr>
              <a:tr h="926123"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1.1.2. За счет субсидии на выполнение ГЗ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229.2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239.2</a:t>
                      </a:r>
                      <a:endParaRPr lang="ru-RU" dirty="0"/>
                    </a:p>
                  </a:txBody>
                  <a:tcPr/>
                </a:tc>
              </a:tr>
              <a:tr h="14481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1.1.3. Обучающихся</a:t>
                      </a:r>
                      <a:r>
                        <a:rPr lang="ru-RU" sz="1600" baseline="0" dirty="0" smtClean="0"/>
                        <a:t> с полным возмещением затрат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135.5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145.5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155.5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проводить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 в 2 года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междисцплинарную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научную конференцию</a:t>
            </a:r>
            <a:r>
              <a:rPr lang="ru-RU" dirty="0" smtClean="0"/>
              <a:t>, в которой могли бы участвовать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преподаватели всех отделений</a:t>
            </a:r>
            <a:r>
              <a:rPr lang="ru-RU" dirty="0" smtClean="0"/>
              <a:t>, с последующим выпуском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сборника материалов и размещением его в РИНЦ</a:t>
            </a:r>
            <a:r>
              <a:rPr lang="ru-RU" dirty="0" smtClean="0"/>
              <a:t>; </a:t>
            </a:r>
          </a:p>
          <a:p>
            <a:endParaRPr lang="ru-RU" dirty="0" smtClean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контролировать процесс обучения в аспирантуре</a:t>
            </a:r>
            <a:r>
              <a:rPr lang="ru-RU" dirty="0" smtClean="0"/>
              <a:t>, стимулировать защиту аспирантами кандидатской диссертации в срок;</a:t>
            </a:r>
          </a:p>
          <a:p>
            <a:endParaRPr lang="ru-RU" dirty="0" smtClean="0"/>
          </a:p>
          <a:p>
            <a:r>
              <a:rPr lang="ru-RU" dirty="0" smtClean="0"/>
              <a:t>стимулировать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издание монографий, публикации </a:t>
            </a:r>
            <a:r>
              <a:rPr lang="ru-RU" dirty="0" smtClean="0"/>
              <a:t>в журналах, входящих в перечень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ВАК</a:t>
            </a:r>
            <a:r>
              <a:rPr lang="ru-RU" dirty="0" smtClean="0"/>
              <a:t>, изданиях, попадающих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РИНЦ</a:t>
            </a:r>
            <a:r>
              <a:rPr lang="ru-RU" dirty="0" smtClean="0"/>
              <a:t> и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 индексы цитирования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Проектная деятельность: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 smtClean="0"/>
              <a:t>продолжать и совершенствовать проекты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«Тотальный диктант», 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«Продвижение»;</a:t>
            </a:r>
            <a:endParaRPr lang="ru-RU" b="1" dirty="0" smtClean="0"/>
          </a:p>
          <a:p>
            <a:pPr lvl="0">
              <a:buNone/>
            </a:pP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принять участие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проекте Министерства культуры Иркутской области </a:t>
            </a:r>
            <a:r>
              <a:rPr lang="ru-RU" dirty="0" smtClean="0"/>
              <a:t>по созданию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Энциклопедии Иркутской области </a:t>
            </a:r>
            <a:r>
              <a:rPr lang="ru-RU" dirty="0" smtClean="0"/>
              <a:t>(при условии финансирования проекта);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способствовать организационно и финансово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проектной деятельности студентов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План развития</a:t>
            </a:r>
            <a:br>
              <a:rPr lang="ru-RU" sz="1400" dirty="0" smtClean="0"/>
            </a:br>
            <a:r>
              <a:rPr lang="ru-RU" sz="1400" dirty="0" smtClean="0"/>
              <a:t>факультета филологии и журналистики на 2016-2020 гг. </a:t>
            </a:r>
            <a:br>
              <a:rPr lang="ru-RU" sz="1400" dirty="0" smtClean="0"/>
            </a:br>
            <a:r>
              <a:rPr lang="ru-RU" sz="1400" dirty="0" smtClean="0"/>
              <a:t>А.С. </a:t>
            </a:r>
            <a:r>
              <a:rPr lang="ru-RU" sz="1400" dirty="0" err="1" smtClean="0"/>
              <a:t>Собенников</a:t>
            </a:r>
            <a:endParaRPr lang="ru-RU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 контакты: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продолжить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сотрудничество с Университетом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Ханса-Альбрехта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(Киль, Германия), Университетом им. Адама Мицкевича в Познани (Польша), </a:t>
            </a:r>
            <a:r>
              <a:rPr lang="ru-RU" dirty="0" smtClean="0"/>
              <a:t>предлагая совместную исследовательскую программу, двойные дипломы, проведение летних школ; </a:t>
            </a:r>
          </a:p>
          <a:p>
            <a:endParaRPr lang="ru-RU" dirty="0" smtClean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приглашать</a:t>
            </a:r>
            <a:r>
              <a:rPr lang="ru-RU" dirty="0" smtClean="0"/>
              <a:t> для чтения лекций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ведущих профессоров-славистов европейских университетов</a:t>
            </a:r>
            <a:r>
              <a:rPr lang="ru-RU" dirty="0" smtClean="0"/>
              <a:t> на средства от ДАД, грантов от Фонда Прохорова и др.;</a:t>
            </a:r>
          </a:p>
          <a:p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рамках договоров о сотрудничестве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университетами Китая, Монголии, Южной Кореи, Швейцарии, Белоруссии </a:t>
            </a:r>
            <a:r>
              <a:rPr lang="ru-RU" dirty="0" smtClean="0"/>
              <a:t>разработать программу по привлечению студентов на профильные специальности, в том числе с целью получения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двойных дипломов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активизировать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поиски международных грантов </a:t>
            </a:r>
            <a:r>
              <a:rPr lang="ru-RU" dirty="0" smtClean="0"/>
              <a:t>для преподавателей и студентов.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Воспитательная работа: 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предложить профкому ИГУ создать на базе факультета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общеуниверситетскую литературную студию </a:t>
            </a:r>
            <a:r>
              <a:rPr lang="ru-RU" dirty="0" smtClean="0"/>
              <a:t>для обеспечения творческого общения пишущих студентов, обсуждения новинок литературы и воспитания художественного вкуса;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сотрудничестве с профкомом ИГУ и Научной библиотекой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организовать кинозал и составить программу просмотра </a:t>
            </a:r>
            <a:r>
              <a:rPr lang="ru-RU" dirty="0" smtClean="0"/>
              <a:t>в течение 4-х лет 100 фильмов мировой классики с параллельным обсуждением;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организационно поддержать работу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театральных коллективов</a:t>
            </a:r>
            <a:r>
              <a:rPr lang="ru-RU" dirty="0" smtClean="0"/>
              <a:t>, состоящих из студентов и преподавателей.</a:t>
            </a:r>
          </a:p>
          <a:p>
            <a:pPr algn="just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Финансовое положение и хозяйственная деятельность:</a:t>
            </a:r>
          </a:p>
          <a:p>
            <a:pPr lvl="0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оптимизировать штатное расписание</a:t>
            </a:r>
            <a:r>
              <a:rPr lang="ru-RU" dirty="0" smtClean="0"/>
              <a:t>, привести его в соответствие с субсидиями Министерства образования и науки и внебюджетным фондом;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активизировать </a:t>
            </a:r>
            <a:r>
              <a:rPr lang="ru-RU" dirty="0" err="1" smtClean="0"/>
              <a:t>профориентационную</a:t>
            </a:r>
            <a:r>
              <a:rPr lang="ru-RU" dirty="0" smtClean="0"/>
              <a:t> деятельность с целью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привлечения студентов с полным возмещением затрат на обучение по всем специальностям</a:t>
            </a:r>
            <a:r>
              <a:rPr lang="ru-RU" dirty="0" smtClean="0"/>
              <a:t>;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стимулировать оформление заявок на гранты </a:t>
            </a:r>
            <a:r>
              <a:rPr lang="ru-RU" dirty="0" smtClean="0"/>
              <a:t>для научно-исследовательской и прикладной деятельности, в том числе с участием студентов;</a:t>
            </a:r>
          </a:p>
          <a:p>
            <a:pPr algn="just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активизировать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источников поступления средств от консультационной и пр. деятельности</a:t>
            </a:r>
            <a:r>
              <a:rPr lang="ru-RU" dirty="0" smtClean="0"/>
              <a:t> преподавателей на рынке интеллектуальных услуг;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r>
              <a:rPr lang="ru-RU" dirty="0" smtClean="0"/>
              <a:t>модернизировать телестудию и радиостудию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счёт внебюджетных средств факультета и университета, Министерства образования и науки, спонсоров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отремонтировать в течение 2-3-х лет аудитории и кафедры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Кадровая политика: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сохранить все специальности, направления </a:t>
            </a:r>
            <a:r>
              <a:rPr lang="ru-RU" dirty="0" smtClean="0"/>
              <a:t>педагогической и научной деятельности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отдельные кафедры</a:t>
            </a:r>
            <a:r>
              <a:rPr lang="ru-RU" dirty="0" smtClean="0"/>
              <a:t>, их обеспечивающие (литературоведение и языкознание, бурятская филология, журналистика);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сохранить наличный профессорско-преподавательский состав</a:t>
            </a:r>
            <a:r>
              <a:rPr lang="ru-RU" dirty="0" smtClean="0"/>
              <a:t> с условием выполнения обязательств по научно-исследовательской и методической деятельности;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добиться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2020 году 90-процентной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остепенённости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в возрасте от 28 лет. 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Общественная работа:</a:t>
            </a:r>
          </a:p>
          <a:p>
            <a:r>
              <a:rPr lang="ru-RU" dirty="0" smtClean="0"/>
              <a:t>активизировать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преподавателей факультета в культурной жизни города </a:t>
            </a:r>
            <a:r>
              <a:rPr lang="ru-RU" dirty="0" smtClean="0"/>
              <a:t>(организация дискуссионных площадок, работа в качестве критиков и рецензентов в Союзах писателей, встречи с читателями в Областной библиотеке им. И. </a:t>
            </a:r>
            <a:r>
              <a:rPr lang="ru-RU" dirty="0" err="1" smtClean="0"/>
              <a:t>Молчанова-Сибирского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расширить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профориентационную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деятельность в городах и районах области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развернуть работу по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пропаганде русской литературы и русского языка</a:t>
            </a:r>
            <a:r>
              <a:rPr lang="ru-RU" dirty="0" smtClean="0"/>
              <a:t> в рамках сотрудничества с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Ассоциацией преподавателей русского языка и русской литературы высшей школы.  </a:t>
            </a:r>
          </a:p>
          <a:p>
            <a:pPr algn="just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План развития</a:t>
            </a:r>
            <a:br>
              <a:rPr lang="ru-RU" sz="1600" dirty="0" smtClean="0"/>
            </a:br>
            <a:r>
              <a:rPr lang="ru-RU" sz="1600" dirty="0" smtClean="0"/>
              <a:t>факультета филологии и журналистики на 2016-2020 гг. </a:t>
            </a:r>
            <a:br>
              <a:rPr lang="ru-RU" sz="1600" dirty="0" smtClean="0"/>
            </a:br>
            <a:r>
              <a:rPr lang="ru-RU" sz="1600" dirty="0" smtClean="0"/>
              <a:t>А.С. </a:t>
            </a:r>
            <a:r>
              <a:rPr lang="ru-RU" sz="1600" dirty="0" err="1" smtClean="0"/>
              <a:t>Собенников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/>
          </p:cNvGraphicFramePr>
          <p:nvPr/>
        </p:nvGraphicFramePr>
        <p:xfrm>
          <a:off x="457200" y="533401"/>
          <a:ext cx="8229599" cy="5025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371600"/>
                <a:gridCol w="838200"/>
                <a:gridCol w="914400"/>
                <a:gridCol w="914400"/>
                <a:gridCol w="1066800"/>
                <a:gridCol w="914399"/>
              </a:tblGrid>
              <a:tr h="8748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Достигнутые 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5-й год</a:t>
                      </a:r>
                      <a:endParaRPr lang="ru-RU" dirty="0"/>
                    </a:p>
                  </a:txBody>
                  <a:tcPr/>
                </a:tc>
              </a:tr>
              <a:tr h="2420355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1.2.Среднегодовой контингент по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дополнительным образовательным программам, программам повышения квалификации и профессиональной переподготовки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1581617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1.3.    Количество реализуемых основных образовательных программ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/>
          </p:cNvGraphicFramePr>
          <p:nvPr/>
        </p:nvGraphicFramePr>
        <p:xfrm>
          <a:off x="457200" y="457200"/>
          <a:ext cx="8229599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76400"/>
                <a:gridCol w="914400"/>
                <a:gridCol w="990600"/>
                <a:gridCol w="990600"/>
                <a:gridCol w="990600"/>
                <a:gridCol w="914399"/>
              </a:tblGrid>
              <a:tr h="114354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Достигнутые 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5-й год</a:t>
                      </a:r>
                      <a:endParaRPr lang="ru-RU" dirty="0"/>
                    </a:p>
                  </a:txBody>
                  <a:tcPr/>
                </a:tc>
              </a:tr>
              <a:tr h="831669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1.3.1.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специалитет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615587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1.3.2. Магистратура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1.3.3. Аспирантура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1.4.    Доля магистрантов в приведенном контингенте обучающихся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0.6</a:t>
                      </a:r>
                      <a:endParaRPr lang="ru-RU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1.5.    Количество аспирантов на 100 студентов приведенного контингента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2.74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2.74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2.74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2.74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2.74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/>
          </p:cNvGraphicFramePr>
          <p:nvPr/>
        </p:nvGraphicFramePr>
        <p:xfrm>
          <a:off x="457200" y="228601"/>
          <a:ext cx="8229599" cy="6410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676400"/>
                <a:gridCol w="914400"/>
                <a:gridCol w="838200"/>
                <a:gridCol w="990600"/>
                <a:gridCol w="990600"/>
                <a:gridCol w="914399"/>
              </a:tblGrid>
              <a:tr h="7012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Достигнутые 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5-й год</a:t>
                      </a:r>
                      <a:endParaRPr lang="ru-RU" dirty="0"/>
                    </a:p>
                  </a:txBody>
                  <a:tcPr/>
                </a:tc>
              </a:tr>
              <a:tr h="2836321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1.6.    Доля аспирантов, защитившихся в срок и в течение года после окончания аспирантуры в выпуске аспирантов соответствующего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629490">
                <a:tc gridSpan="7"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1.7.    Доля иностранных студентов в приведенном контингенте обучающихся 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490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1.7.1.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83893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1.7.2. В рамках обменных программ (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2-х дипломов, стажировок и.т.п.)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0.20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/>
          </p:cNvGraphicFramePr>
          <p:nvPr/>
        </p:nvGraphicFramePr>
        <p:xfrm>
          <a:off x="457200" y="197759"/>
          <a:ext cx="8318758" cy="663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65559"/>
                <a:gridCol w="914400"/>
                <a:gridCol w="838200"/>
                <a:gridCol w="990600"/>
                <a:gridCol w="990600"/>
                <a:gridCol w="914399"/>
              </a:tblGrid>
              <a:tr h="6272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Достигнутые 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5-й год</a:t>
                      </a:r>
                      <a:endParaRPr lang="ru-RU" dirty="0"/>
                    </a:p>
                  </a:txBody>
                  <a:tcPr/>
                </a:tc>
              </a:tr>
              <a:tr h="567519">
                <a:tc gridSpan="7"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1.8.    Доля штатного ППС, для которого работа в ИГУ является основной, в общей численности ППС (в ставках)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1.8.1. В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целом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95.97</a:t>
                      </a:r>
                      <a:endParaRPr lang="ru-RU" dirty="0"/>
                    </a:p>
                  </a:txBody>
                  <a:tcPr/>
                </a:tc>
              </a:tr>
              <a:tr h="2718116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1.8.2. Доля штатного ППС, для которого работа в ИГУ является основной, в общей численности штатного ППС до 39 лет (в ставках)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16.91</a:t>
                      </a:r>
                      <a:endParaRPr lang="ru-RU" dirty="0"/>
                    </a:p>
                  </a:txBody>
                  <a:tcPr/>
                </a:tc>
              </a:tr>
              <a:tr h="567519">
                <a:tc gridSpan="7"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1.9.    Доля штатного ППС, для которого работа в ИГУ является основной, имеющего ученую степень, в общей численности штатного ППС (в ставках)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258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1.9.1. В целом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62.14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62.14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62.14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62.14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62.14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62.14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27258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1.9.2. Внешних совместителей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0.1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0.1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0.1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0.1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0.1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4481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1.9.3.  До 39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3.45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/>
          </p:cNvGraphicFramePr>
          <p:nvPr/>
        </p:nvGraphicFramePr>
        <p:xfrm>
          <a:off x="457200" y="197759"/>
          <a:ext cx="8346439" cy="618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524000"/>
                <a:gridCol w="1066800"/>
                <a:gridCol w="955040"/>
                <a:gridCol w="873760"/>
                <a:gridCol w="116840"/>
                <a:gridCol w="873760"/>
                <a:gridCol w="1031239"/>
              </a:tblGrid>
              <a:tr h="6272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Достигнутые значения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3-й год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4-й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5-й год</a:t>
                      </a:r>
                      <a:endParaRPr lang="ru-RU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1.10.Количество учебников и учебных пособий, подготовленных ППС, приведенное к общему количеству ставок ППС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0.28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ru-RU" dirty="0"/>
                    </a:p>
                  </a:txBody>
                  <a:tcPr/>
                </a:tc>
              </a:tr>
              <a:tr h="358433">
                <a:tc gridSpan="8">
                  <a:txBody>
                    <a:bodyPr/>
                    <a:lstStyle/>
                    <a:p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Научно-исследовательская деятельность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433">
                <a:tc gridSpan="8"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    Объем финансирования НИР из всех источников, приведенный к общей штатной численности ППС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2.1.1.В целом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300 000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300 000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300 000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300000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300000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2.1.2. На проведение НИР, по результатам конкурсных процедур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/>
          </p:cNvGraphicFramePr>
          <p:nvPr/>
        </p:nvGraphicFramePr>
        <p:xfrm>
          <a:off x="457200" y="197759"/>
          <a:ext cx="8412479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840"/>
                <a:gridCol w="1564640"/>
                <a:gridCol w="955040"/>
                <a:gridCol w="955040"/>
                <a:gridCol w="990600"/>
                <a:gridCol w="990600"/>
                <a:gridCol w="934719"/>
              </a:tblGrid>
              <a:tr h="6272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Достигнутые значения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5-й год</a:t>
                      </a:r>
                      <a:endParaRPr lang="ru-RU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2.1.3.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осуществление проектов в области образовательной и иной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  <a:endParaRPr lang="ru-RU" sz="1400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2.2.    Количество защит диссертаций штатных ППС, для которых работа в ИГУ является основной, приведенное к числу ставок ППС, в т.ч. докторских и кандидатских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0.047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0.047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0.047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0.047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0.047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/>
          </p:cNvGraphicFramePr>
          <p:nvPr/>
        </p:nvGraphicFramePr>
        <p:xfrm>
          <a:off x="457200" y="197759"/>
          <a:ext cx="841247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840"/>
                <a:gridCol w="1564640"/>
                <a:gridCol w="955040"/>
                <a:gridCol w="955040"/>
                <a:gridCol w="990600"/>
                <a:gridCol w="990600"/>
                <a:gridCol w="934719"/>
              </a:tblGrid>
              <a:tr h="6272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Достигнутые значения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5-й год</a:t>
                      </a:r>
                      <a:endParaRPr lang="ru-RU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2.3.    Количество проведенных научно-методических семинаров, конференций, симпозиумов и т.п., приведенное к общей штатной численности ППС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ru-RU" sz="1600" dirty="0"/>
                    </a:p>
                  </a:txBody>
                  <a:tcPr/>
                </a:tc>
              </a:tr>
              <a:tr h="358433">
                <a:tc gridSpan="7">
                  <a:txBody>
                    <a:bodyPr/>
                    <a:lstStyle/>
                    <a:p>
                      <a:r>
                        <a:rPr lang="ru-RU" dirty="0" smtClean="0"/>
                        <a:t>2.4 Публикационная активность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5843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2.4.1. Количество публикаций, индексируемых в базе данных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 штатной численности ППС (в ставках)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0.1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0.2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0.3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0.4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0.5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</TotalTime>
  <Words>1578</Words>
  <PresentationFormat>Экран (4:3)</PresentationFormat>
  <Paragraphs>402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Открытая</vt:lpstr>
      <vt:lpstr>План развития факультета филологии и журналистики</vt:lpstr>
      <vt:lpstr>План развития факультета на 2016-2021 гг.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План развития факультета:</vt:lpstr>
      <vt:lpstr>План развития факультета филологии и журналистики на 2016-2020 гг.  А.С. Собенников 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  <vt:lpstr>План развития факультета филологии и журналистики на 2016-2020 гг.  А.С. Собенников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развития факультета филологии и журналистики</dc:title>
  <dc:creator>Маруся</dc:creator>
  <cp:lastModifiedBy>Кафедра русск-заруб</cp:lastModifiedBy>
  <cp:revision>36</cp:revision>
  <dcterms:created xsi:type="dcterms:W3CDTF">2016-04-17T12:01:04Z</dcterms:created>
  <dcterms:modified xsi:type="dcterms:W3CDTF">2016-04-29T02:20:10Z</dcterms:modified>
</cp:coreProperties>
</file>