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24"/>
  </p:notesMasterIdLst>
  <p:handoutMasterIdLst>
    <p:handoutMasterId r:id="rId25"/>
  </p:handoutMasterIdLst>
  <p:sldIdLst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6" r:id="rId17"/>
    <p:sldId id="277" r:id="rId18"/>
    <p:sldId id="278" r:id="rId19"/>
    <p:sldId id="271" r:id="rId20"/>
    <p:sldId id="272" r:id="rId21"/>
    <p:sldId id="273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03" autoAdjust="0"/>
    <p:restoredTop sz="94743" autoAdjust="0"/>
  </p:normalViewPr>
  <p:slideViewPr>
    <p:cSldViewPr>
      <p:cViewPr varScale="1">
        <p:scale>
          <a:sx n="70" d="100"/>
          <a:sy n="70" d="100"/>
        </p:scale>
        <p:origin x="-1352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24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09DC4D6-251A-4E32-9F58-5EF63A864BC7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8457CA08-D0DF-4B92-803D-2F678DDCE2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06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FE1E7E57-1F10-4268-99D2-CEDBAC6DAB5A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2386A3-2E31-4C9B-B0BE-45709ADB98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92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Используйте несколько пунктов, если необходимо.</a:t>
            </a:r>
            <a:endParaRPr lang="ru-RU" noProof="0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Используйте краткий маркированный список пунктов и изложите подробности устно.</a:t>
            </a:r>
            <a:endParaRPr lang="ru-RU" noProof="0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noProof="1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en-US" smtClean="0"/>
              <a:pPr/>
              <a:t>3/12/2016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en-US" smtClean="0"/>
              <a:pPr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en-US" smtClean="0"/>
              <a:pPr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en-US" smtClean="0"/>
              <a:pPr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9FADA7-12A5-4168-87FD-0A7BA931419B}" type="datetime1">
              <a:rPr lang="en-US" smtClean="0"/>
              <a:pPr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FC5A2C-8CF9-418C-929E-59F23F70E5F3}" type="datetime1">
              <a:rPr lang="en-US" smtClean="0"/>
              <a:pPr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69BAF-DF50-49A9-A24B-E772F34D4EE8}" type="datetime1">
              <a:rPr lang="en-US" smtClean="0"/>
              <a:pPr/>
              <a:t>3/12/2016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29F9C-0FE7-4725-BBF1-3A439DEFF6B8}" type="datetime1">
              <a:rPr lang="en-US" smtClean="0"/>
              <a:pPr/>
              <a:t>3/12/2016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192ABE-290F-4556-9BE6-EA283C4356C3}" type="datetime1">
              <a:rPr lang="en-US" smtClean="0"/>
              <a:pPr/>
              <a:t>3/12/2016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137221-B4EC-499E-8F13-52A4FCD99E36}" type="datetime1">
              <a:rPr lang="en-US" smtClean="0"/>
              <a:pPr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F042D-FBEA-40C8-ACF1-388DE857BC66}" type="datetime1">
              <a:rPr lang="en-US" smtClean="0"/>
              <a:pPr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1A33440A-D04E-4FB0-ACBB-D1FD42651063}" type="datetime1">
              <a:rPr lang="en-US" smtClean="0"/>
              <a:pPr algn="r"/>
              <a:t>3/12/2016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712968" cy="26642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pc="350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spc="350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b="1" spc="350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spc="350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b="1" spc="350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spc="350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b="1" spc="350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spc="350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b="1" spc="350" dirty="0" smtClean="0">
                <a:effectLst/>
                <a:latin typeface="Times New Roman"/>
                <a:ea typeface="Times New Roman"/>
                <a:cs typeface="Times New Roman"/>
              </a:rPr>
              <a:t>                                           План развития</a:t>
            </a:r>
            <a:br>
              <a:rPr lang="ru-RU" b="1" spc="350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7300" b="1" spc="-3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И</a:t>
            </a:r>
            <a:r>
              <a:rPr lang="ru-RU" sz="6700" b="1" spc="-3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сторического факультета</a:t>
            </a:r>
            <a:r>
              <a:rPr lang="ru-RU" sz="4000" b="1" dirty="0" smtClean="0">
                <a:latin typeface="Times New Roman"/>
                <a:ea typeface="Times New Roman"/>
              </a:rPr>
              <a:t/>
            </a:r>
            <a:br>
              <a:rPr lang="ru-RU" sz="4000" b="1" dirty="0" smtClean="0">
                <a:latin typeface="Times New Roman"/>
                <a:ea typeface="Times New Roman"/>
              </a:rPr>
            </a:br>
            <a:endParaRPr lang="ru-RU" sz="40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043608" y="2492896"/>
            <a:ext cx="7920880" cy="3600400"/>
          </a:xfrm>
        </p:spPr>
        <p:txBody>
          <a:bodyPr>
            <a:normAutofit fontScale="47500" lnSpcReduction="20000"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tabLst>
                <a:tab pos="1654810" algn="l"/>
                <a:tab pos="2130425" algn="l"/>
                <a:tab pos="3378835" algn="l"/>
                <a:tab pos="3767455" algn="l"/>
              </a:tabLst>
            </a:pPr>
            <a:endParaRPr lang="ru-RU" sz="6000" b="1" dirty="0" smtClean="0">
              <a:latin typeface="Times New Roman"/>
              <a:ea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Aft>
                <a:spcPts val="0"/>
              </a:spcAft>
              <a:tabLst>
                <a:tab pos="1654810" algn="l"/>
                <a:tab pos="2130425" algn="l"/>
                <a:tab pos="3378835" algn="l"/>
                <a:tab pos="3767455" algn="l"/>
              </a:tabLst>
            </a:pPr>
            <a:r>
              <a:rPr lang="ru-RU" sz="6000" b="1" dirty="0" smtClean="0">
                <a:latin typeface="Times New Roman"/>
                <a:ea typeface="Times New Roman"/>
                <a:cs typeface="Times New Roman"/>
              </a:rPr>
              <a:t>на период с апреля 2016 г. по апрель 2021 г.</a:t>
            </a:r>
            <a:endParaRPr lang="ru-RU" sz="6000" b="1" dirty="0" smtClean="0">
              <a:latin typeface="Times New Roman"/>
              <a:ea typeface="Times New Roman"/>
            </a:endParaRPr>
          </a:p>
          <a:p>
            <a:pPr algn="ctr">
              <a:lnSpc>
                <a:spcPct val="100000"/>
              </a:lnSpc>
              <a:spcAft>
                <a:spcPts val="0"/>
              </a:spcAft>
              <a:tabLst>
                <a:tab pos="1654810" algn="l"/>
                <a:tab pos="2130425" algn="l"/>
                <a:tab pos="3378835" algn="l"/>
                <a:tab pos="3767455" algn="l"/>
              </a:tabLst>
            </a:pPr>
            <a:endParaRPr lang="ru-RU" sz="6000" b="1" dirty="0" smtClean="0">
              <a:latin typeface="Times New Roman"/>
              <a:ea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Aft>
                <a:spcPts val="0"/>
              </a:spcAft>
              <a:tabLst>
                <a:tab pos="1654810" algn="l"/>
                <a:tab pos="2130425" algn="l"/>
                <a:tab pos="3378835" algn="l"/>
                <a:tab pos="3767455" algn="l"/>
              </a:tabLst>
            </a:pPr>
            <a:endParaRPr lang="ru-RU" sz="6000" b="1" dirty="0">
              <a:latin typeface="Times New Roman"/>
              <a:ea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Aft>
                <a:spcPts val="0"/>
              </a:spcAft>
              <a:tabLst>
                <a:tab pos="1654810" algn="l"/>
                <a:tab pos="2130425" algn="l"/>
                <a:tab pos="3378835" algn="l"/>
                <a:tab pos="3767455" algn="l"/>
              </a:tabLst>
            </a:pPr>
            <a:endParaRPr lang="ru-RU" sz="6000" b="1" dirty="0" smtClean="0">
              <a:latin typeface="Times New Roman"/>
              <a:ea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Aft>
                <a:spcPts val="0"/>
              </a:spcAft>
              <a:tabLst>
                <a:tab pos="1654810" algn="l"/>
                <a:tab pos="2130425" algn="l"/>
                <a:tab pos="3378835" algn="l"/>
                <a:tab pos="3767455" algn="l"/>
              </a:tabLst>
            </a:pPr>
            <a:r>
              <a:rPr lang="ru-RU" sz="6000" b="1" dirty="0" smtClean="0">
                <a:latin typeface="Times New Roman"/>
                <a:ea typeface="Times New Roman"/>
                <a:cs typeface="Times New Roman"/>
              </a:rPr>
              <a:t>кандидат </a:t>
            </a:r>
            <a:r>
              <a:rPr lang="ru-RU" sz="6000" b="1" dirty="0">
                <a:latin typeface="Times New Roman"/>
                <a:ea typeface="Times New Roman"/>
                <a:cs typeface="Times New Roman"/>
              </a:rPr>
              <a:t>на должность декана </a:t>
            </a:r>
            <a:endParaRPr lang="ru-RU" sz="6000" b="1" dirty="0" smtClean="0">
              <a:latin typeface="Times New Roman"/>
              <a:ea typeface="Times New Roman"/>
              <a:cs typeface="Times New Roman"/>
            </a:endParaRPr>
          </a:p>
          <a:p>
            <a:pPr algn="r">
              <a:lnSpc>
                <a:spcPct val="100000"/>
              </a:lnSpc>
              <a:spcAft>
                <a:spcPts val="0"/>
              </a:spcAft>
              <a:tabLst>
                <a:tab pos="1654810" algn="l"/>
                <a:tab pos="2130425" algn="l"/>
                <a:tab pos="3378835" algn="l"/>
                <a:tab pos="3767455" algn="l"/>
              </a:tabLst>
            </a:pPr>
            <a:r>
              <a:rPr lang="ru-RU" sz="6000" b="1" i="1" dirty="0" smtClean="0">
                <a:latin typeface="Times New Roman"/>
                <a:ea typeface="Times New Roman"/>
                <a:cs typeface="Times New Roman"/>
              </a:rPr>
              <a:t>Зуляр </a:t>
            </a:r>
            <a:r>
              <a:rPr lang="ru-RU" sz="6000" b="1" i="1" dirty="0">
                <a:latin typeface="Times New Roman"/>
                <a:ea typeface="Times New Roman"/>
                <a:cs typeface="Times New Roman"/>
              </a:rPr>
              <a:t>Юрий Анатольевич</a:t>
            </a:r>
            <a:endParaRPr lang="ru-RU" sz="6000" b="1" dirty="0">
              <a:latin typeface="Times New Roman"/>
              <a:ea typeface="Times New Roman"/>
            </a:endParaRPr>
          </a:p>
          <a:p>
            <a:endParaRPr lang="ru-RU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394136" cy="1143000"/>
          </a:xfrm>
        </p:spPr>
        <p:txBody>
          <a:bodyPr>
            <a:normAutofit fontScale="90000"/>
          </a:bodyPr>
          <a:lstStyle/>
          <a:p>
            <a:r>
              <a:rPr lang="ru-RU" b="1" spc="-150" dirty="0" smtClean="0"/>
              <a:t>1. Рационализация </a:t>
            </a:r>
            <a:r>
              <a:rPr lang="ru-RU" b="1" spc="-150" dirty="0"/>
              <a:t>учебного процесса: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fontScale="85000" lnSpcReduction="1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"/>
              <a:tabLst>
                <a:tab pos="457200" algn="l"/>
              </a:tabLs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организация потоковых аудиторий и занятий;</a:t>
            </a:r>
            <a:endParaRPr lang="ru-RU" sz="24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"/>
              <a:tabLst>
                <a:tab pos="457200" algn="l"/>
              </a:tabLs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системная компьютеризация проведения учебных занятий;</a:t>
            </a:r>
            <a:endParaRPr lang="ru-RU" sz="24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"/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выведение учебного процесса из аудиторий на потенциальные рабочие места;</a:t>
            </a:r>
            <a:endParaRPr lang="ru-RU" sz="24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"/>
              <a:tabLst>
                <a:tab pos="457200" algn="l"/>
              </a:tabLs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организация в рамках факультета открытого еженедельного междисциплинарного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коллоквиума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, поочередно организуемого каждым научно-образовательным направлением факультета.  </a:t>
            </a:r>
            <a:endParaRPr lang="ru-RU" sz="2400" b="1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0000"/>
              </a:lnSpc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7482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r">
              <a:lnSpc>
                <a:spcPts val="4000"/>
              </a:lnSpc>
            </a:pPr>
            <a:r>
              <a:rPr lang="ru-RU" sz="5300" b="1" dirty="0" smtClean="0"/>
              <a:t>Технологии </a:t>
            </a:r>
            <a:r>
              <a:rPr lang="ru-RU" sz="5300" b="1" dirty="0"/>
              <a:t>решения </a:t>
            </a:r>
            <a:r>
              <a:rPr lang="ru-RU" sz="5300" b="1" dirty="0" smtClean="0"/>
              <a:t>задач:</a:t>
            </a:r>
            <a:br>
              <a:rPr lang="ru-RU" sz="5300" b="1" dirty="0" smtClean="0"/>
            </a:br>
            <a:r>
              <a:rPr lang="ru-RU" b="1" spc="-150" dirty="0" smtClean="0">
                <a:effectLst/>
              </a:rPr>
              <a:t>2</a:t>
            </a:r>
            <a:r>
              <a:rPr lang="ru-RU" b="1" spc="-150" dirty="0">
                <a:effectLst/>
              </a:rPr>
              <a:t>. </a:t>
            </a:r>
            <a:r>
              <a:rPr lang="ru-RU" b="1" spc="-150" dirty="0" smtClean="0">
                <a:effectLst/>
              </a:rPr>
              <a:t>Развитие сетевых коммуникаций:</a:t>
            </a:r>
            <a:r>
              <a:rPr lang="ru-RU" b="1" spc="-150" dirty="0">
                <a:effectLst/>
              </a:rPr>
              <a:t/>
            </a:r>
            <a:br>
              <a:rPr lang="ru-RU" b="1" spc="-150" dirty="0">
                <a:effectLst/>
              </a:rPr>
            </a:br>
            <a:endParaRPr lang="ru-RU" b="1" spc="-15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84784"/>
            <a:ext cx="7498080" cy="4763616"/>
          </a:xfrm>
        </p:spPr>
        <p:txBody>
          <a:bodyPr>
            <a:normAutofit fontScale="92500"/>
          </a:bodyPr>
          <a:lstStyle/>
          <a:p>
            <a:pPr lvl="0"/>
            <a:r>
              <a:rPr lang="ru-RU" b="1" dirty="0" smtClean="0"/>
              <a:t> </a:t>
            </a:r>
            <a:r>
              <a:rPr lang="ru-RU" b="1" dirty="0"/>
              <a:t>вхождение в программы министерств и структур областной администрации;</a:t>
            </a:r>
          </a:p>
          <a:p>
            <a:pPr lvl="0"/>
            <a:r>
              <a:rPr lang="ru-RU" b="1" dirty="0"/>
              <a:t>вхождение в рамки университетской региональной матрицы непрерывного и повсеместного взаимодействия с районными администрациями;</a:t>
            </a:r>
          </a:p>
          <a:p>
            <a:pPr lvl="0"/>
            <a:r>
              <a:rPr lang="ru-RU" b="1" dirty="0"/>
              <a:t>установление режима постоянного участия в преподавательском процессе ведущих  профессоров, преподавателей и исследователей профильных столичных университетов;</a:t>
            </a:r>
          </a:p>
          <a:p>
            <a:pPr>
              <a:lnSpc>
                <a:spcPct val="100000"/>
              </a:lnSpc>
            </a:pP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496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640960" cy="1512168"/>
          </a:xfrm>
        </p:spPr>
        <p:txBody>
          <a:bodyPr>
            <a:normAutofit/>
          </a:bodyPr>
          <a:lstStyle/>
          <a:p>
            <a:pPr algn="ctr"/>
            <a:r>
              <a:rPr lang="ru-RU" sz="5300" b="1" i="1" dirty="0">
                <a:effectLst/>
              </a:rPr>
              <a:t>Технологии решения </a:t>
            </a:r>
            <a:r>
              <a:rPr lang="ru-RU" sz="5300" b="1" i="1" dirty="0" smtClean="0">
                <a:effectLst/>
              </a:rPr>
              <a:t>задач:</a:t>
            </a:r>
            <a:r>
              <a:rPr lang="ru-RU" sz="5300" b="1" dirty="0">
                <a:effectLst/>
              </a:rPr>
              <a:t> </a:t>
            </a:r>
            <a:r>
              <a:rPr lang="ru-RU" sz="5300" b="1" dirty="0" smtClean="0">
                <a:effectLst/>
              </a:rPr>
              <a:t/>
            </a:r>
            <a:br>
              <a:rPr lang="ru-RU" sz="5300" b="1" dirty="0" smtClean="0">
                <a:effectLst/>
              </a:rPr>
            </a:br>
            <a:r>
              <a:rPr lang="ru-RU" sz="3600" b="1" dirty="0" smtClean="0">
                <a:effectLst/>
              </a:rPr>
              <a:t>2. </a:t>
            </a:r>
            <a:r>
              <a:rPr lang="ru-RU" sz="3600" b="1" spc="-150" dirty="0" smtClean="0">
                <a:effectLst/>
              </a:rPr>
              <a:t>Сетевые коммуникации:</a:t>
            </a:r>
            <a:endParaRPr lang="ru-RU" sz="3600" b="1" spc="-15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44824"/>
            <a:ext cx="7890080" cy="46085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ru-RU" sz="3600" b="1" dirty="0" smtClean="0"/>
              <a:t>установление </a:t>
            </a:r>
            <a:r>
              <a:rPr lang="ru-RU" sz="3600" b="1" dirty="0"/>
              <a:t>постоянных договорных связей с университетами </a:t>
            </a:r>
            <a:r>
              <a:rPr lang="ru-RU" sz="3600" b="1" dirty="0" smtClean="0"/>
              <a:t>Японии</a:t>
            </a:r>
            <a:r>
              <a:rPr lang="ru-RU" sz="3600" b="1" dirty="0"/>
              <a:t>, Кореи, Китая, Монголии, Вьетнама;</a:t>
            </a:r>
          </a:p>
          <a:p>
            <a:pPr>
              <a:lnSpc>
                <a:spcPct val="100000"/>
              </a:lnSpc>
            </a:pPr>
            <a:r>
              <a:rPr lang="ru-RU" sz="3600" b="1" dirty="0" smtClean="0"/>
              <a:t>установление </a:t>
            </a:r>
            <a:r>
              <a:rPr lang="ru-RU" sz="3600" b="1" dirty="0"/>
              <a:t>партнерских связей с университетами стран СНГ;</a:t>
            </a:r>
          </a:p>
          <a:p>
            <a:pPr>
              <a:lnSpc>
                <a:spcPct val="100000"/>
              </a:lnSpc>
            </a:pPr>
            <a:r>
              <a:rPr lang="ru-RU" sz="3600" b="1" dirty="0" smtClean="0"/>
              <a:t>установление </a:t>
            </a:r>
            <a:r>
              <a:rPr lang="ru-RU" sz="3600" b="1" dirty="0"/>
              <a:t>режима дискретного участия в преподавательском про-</a:t>
            </a:r>
            <a:r>
              <a:rPr lang="ru-RU" sz="3600" b="1" dirty="0" err="1"/>
              <a:t>цессе</a:t>
            </a:r>
            <a:r>
              <a:rPr lang="ru-RU" sz="3600" b="1" dirty="0"/>
              <a:t> зарубежных профессоров, преподавателей и исследователей.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7154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ts val="4000"/>
              </a:lnSpc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1" dirty="0" smtClean="0">
                <a:effectLst/>
              </a:rPr>
              <a:t>Технологии </a:t>
            </a:r>
            <a:r>
              <a:rPr lang="ru-RU" b="1" i="1" dirty="0">
                <a:effectLst/>
              </a:rPr>
              <a:t>решения задач: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spc="-150" dirty="0" smtClean="0">
                <a:effectLst/>
              </a:rPr>
              <a:t>3. Научно-исследовательская </a:t>
            </a:r>
            <a:r>
              <a:rPr lang="ru-RU" sz="3600" b="1" spc="-150" dirty="0">
                <a:effectLst/>
              </a:rPr>
              <a:t>деятельность</a:t>
            </a:r>
            <a:r>
              <a:rPr lang="ru-RU" b="1" dirty="0"/>
              <a:t>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переход </a:t>
            </a:r>
            <a:r>
              <a:rPr lang="ru-RU" b="1" dirty="0"/>
              <a:t>на перспективное планирование и координацию научно-исследовательской работы на факультете;</a:t>
            </a:r>
          </a:p>
          <a:p>
            <a:r>
              <a:rPr lang="ru-RU" b="1" dirty="0" smtClean="0"/>
              <a:t>организация </a:t>
            </a:r>
            <a:r>
              <a:rPr lang="ru-RU" b="1" dirty="0"/>
              <a:t>научных </a:t>
            </a:r>
            <a:r>
              <a:rPr lang="ru-RU" b="1" dirty="0" err="1"/>
              <a:t>аспирантско</a:t>
            </a:r>
            <a:r>
              <a:rPr lang="ru-RU" b="1" dirty="0"/>
              <a:t>-студенческих лабораторий по профилям и технологиям исследовательской работы;</a:t>
            </a:r>
          </a:p>
          <a:p>
            <a:r>
              <a:rPr lang="ru-RU" b="1" dirty="0" smtClean="0"/>
              <a:t>выход </a:t>
            </a:r>
            <a:r>
              <a:rPr lang="ru-RU" b="1" dirty="0"/>
              <a:t>на серийные издательские проекты;</a:t>
            </a:r>
          </a:p>
          <a:p>
            <a:r>
              <a:rPr lang="ru-RU" b="1" dirty="0" smtClean="0"/>
              <a:t>установление </a:t>
            </a:r>
            <a:r>
              <a:rPr lang="ru-RU" b="1" dirty="0"/>
              <a:t>партнерских отношений с международными научными изданиями;</a:t>
            </a:r>
          </a:p>
          <a:p>
            <a:r>
              <a:rPr lang="ru-RU" b="1" dirty="0" smtClean="0"/>
              <a:t>попадание </a:t>
            </a:r>
            <a:r>
              <a:rPr lang="ru-RU" b="1" dirty="0"/>
              <a:t>научных журналов факультета в русские коллекции </a:t>
            </a:r>
            <a:r>
              <a:rPr lang="ru-RU" b="1" dirty="0" err="1"/>
              <a:t>Web</a:t>
            </a:r>
            <a:r>
              <a:rPr lang="ru-RU" b="1" dirty="0"/>
              <a:t> </a:t>
            </a:r>
            <a:r>
              <a:rPr lang="ru-RU" b="1" dirty="0" err="1"/>
              <a:t>of</a:t>
            </a:r>
            <a:r>
              <a:rPr lang="ru-RU" b="1" dirty="0"/>
              <a:t> </a:t>
            </a:r>
            <a:r>
              <a:rPr lang="ru-RU" b="1" dirty="0" err="1"/>
              <a:t>Science</a:t>
            </a:r>
            <a:r>
              <a:rPr lang="ru-RU" b="1" dirty="0"/>
              <a:t> и </a:t>
            </a:r>
            <a:r>
              <a:rPr lang="ru-RU" b="1" dirty="0" err="1"/>
              <a:t>Scopus</a:t>
            </a:r>
            <a:r>
              <a:rPr lang="ru-RU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241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effectLst/>
              </a:rPr>
              <a:t/>
            </a:r>
            <a:br>
              <a:rPr lang="ru-RU" sz="3600" b="1" i="1" dirty="0" smtClean="0">
                <a:effectLst/>
              </a:rPr>
            </a:br>
            <a:r>
              <a:rPr lang="ru-RU" sz="4900" b="1" i="1" dirty="0" smtClean="0">
                <a:effectLst/>
              </a:rPr>
              <a:t>Технологии </a:t>
            </a:r>
            <a:r>
              <a:rPr lang="ru-RU" sz="4900" b="1" i="1" dirty="0">
                <a:effectLst/>
              </a:rPr>
              <a:t>решения задач</a:t>
            </a:r>
            <a:r>
              <a:rPr lang="ru-RU" sz="4900" b="1" i="1" dirty="0" smtClean="0">
                <a:effectLst/>
              </a:rPr>
              <a:t>:</a:t>
            </a:r>
            <a:r>
              <a:rPr lang="ru-RU" sz="5300" b="1" spc="-150" dirty="0" smtClean="0">
                <a:effectLst/>
              </a:rPr>
              <a:t/>
            </a:r>
            <a:br>
              <a:rPr lang="ru-RU" sz="5300" b="1" spc="-150" dirty="0" smtClean="0">
                <a:effectLst/>
              </a:rPr>
            </a:br>
            <a:r>
              <a:rPr lang="ru-RU" sz="4000" b="1" spc="-150" dirty="0" smtClean="0">
                <a:effectLst/>
              </a:rPr>
              <a:t>4. Взаимодействие </a:t>
            </a:r>
            <a:r>
              <a:rPr lang="ru-RU" sz="4000" b="1" spc="-150" dirty="0">
                <a:effectLst/>
              </a:rPr>
              <a:t>с работодателями:</a:t>
            </a:r>
            <a:r>
              <a:rPr lang="ru-RU" b="1" spc="-150" dirty="0">
                <a:effectLst/>
              </a:rPr>
              <a:t/>
            </a:r>
            <a:br>
              <a:rPr lang="ru-RU" b="1" spc="-150" dirty="0">
                <a:effectLst/>
              </a:rPr>
            </a:br>
            <a:endParaRPr lang="ru-RU" b="1" spc="-15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682168" cy="483562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ts val="2500"/>
              </a:lnSpc>
            </a:pPr>
            <a:r>
              <a:rPr lang="ru-RU" sz="4800" b="1" dirty="0" smtClean="0"/>
              <a:t>            </a:t>
            </a:r>
            <a:r>
              <a:rPr lang="ru-RU" sz="9600" b="1" dirty="0" smtClean="0"/>
              <a:t>заключение </a:t>
            </a:r>
            <a:r>
              <a:rPr lang="ru-RU" sz="9600" b="1" dirty="0"/>
              <a:t>договоров со всеми главами администраций региона;</a:t>
            </a:r>
          </a:p>
          <a:p>
            <a:pPr>
              <a:lnSpc>
                <a:spcPts val="2500"/>
              </a:lnSpc>
            </a:pPr>
            <a:r>
              <a:rPr lang="ru-RU" sz="9600" b="1" dirty="0" smtClean="0"/>
              <a:t>       установление </a:t>
            </a:r>
            <a:r>
              <a:rPr lang="ru-RU" sz="9600" b="1" dirty="0"/>
              <a:t>сотрудничества с представителями других регионов;</a:t>
            </a:r>
          </a:p>
          <a:p>
            <a:pPr>
              <a:lnSpc>
                <a:spcPts val="2500"/>
              </a:lnSpc>
            </a:pPr>
            <a:r>
              <a:rPr lang="ru-RU" sz="9600" b="1" dirty="0" smtClean="0"/>
              <a:t>       создание </a:t>
            </a:r>
            <a:r>
              <a:rPr lang="ru-RU" sz="9600" b="1" dirty="0"/>
              <a:t>представительства факультета во всех основных </a:t>
            </a:r>
            <a:r>
              <a:rPr lang="ru-RU" sz="9600" b="1" dirty="0" err="1"/>
              <a:t>соцсетях</a:t>
            </a:r>
            <a:r>
              <a:rPr lang="ru-RU" sz="9600" b="1" dirty="0"/>
              <a:t>;</a:t>
            </a:r>
          </a:p>
          <a:p>
            <a:pPr>
              <a:lnSpc>
                <a:spcPts val="2500"/>
              </a:lnSpc>
            </a:pPr>
            <a:r>
              <a:rPr lang="ru-RU" sz="9600" b="1" dirty="0" smtClean="0"/>
              <a:t>       организация </a:t>
            </a:r>
            <a:r>
              <a:rPr lang="ru-RU" sz="9600" b="1" dirty="0"/>
              <a:t>виртуального клуба выпускников;</a:t>
            </a:r>
          </a:p>
          <a:p>
            <a:pPr>
              <a:lnSpc>
                <a:spcPts val="2500"/>
              </a:lnSpc>
            </a:pPr>
            <a:r>
              <a:rPr lang="ru-RU" sz="9600" b="1" dirty="0" smtClean="0"/>
              <a:t>       заключение </a:t>
            </a:r>
            <a:r>
              <a:rPr lang="ru-RU" sz="9600" b="1" dirty="0"/>
              <a:t>договоров с </a:t>
            </a:r>
            <a:r>
              <a:rPr lang="ru-RU" sz="9600" b="1" dirty="0" err="1"/>
              <a:t>бизнессообществами</a:t>
            </a:r>
            <a:r>
              <a:rPr lang="ru-RU" sz="9600" b="1" dirty="0"/>
              <a:t> и </a:t>
            </a:r>
            <a:r>
              <a:rPr lang="ru-RU" sz="9600" b="1" dirty="0" err="1"/>
              <a:t>бизнеструктурами</a:t>
            </a:r>
            <a:r>
              <a:rPr lang="ru-RU" sz="9600" b="1" dirty="0"/>
              <a:t>. </a:t>
            </a:r>
          </a:p>
          <a:p>
            <a:pPr marL="0" indent="0">
              <a:lnSpc>
                <a:spcPts val="2000"/>
              </a:lnSpc>
            </a:pPr>
            <a:r>
              <a:rPr lang="ru-RU" sz="9600" b="1" dirty="0" smtClean="0"/>
              <a:t>         проведение </a:t>
            </a:r>
            <a:r>
              <a:rPr lang="ru-RU" sz="9600" b="1" dirty="0"/>
              <a:t>совместных мероприятий с целью </a:t>
            </a:r>
            <a:r>
              <a:rPr lang="ru-RU" sz="9600" b="1" dirty="0" err="1" smtClean="0"/>
              <a:t>привлече-ния</a:t>
            </a:r>
            <a:r>
              <a:rPr lang="ru-RU" sz="9600" b="1" dirty="0" smtClean="0"/>
              <a:t> </a:t>
            </a:r>
            <a:r>
              <a:rPr lang="ru-RU" sz="9600" b="1" dirty="0"/>
              <a:t>потенциальных работодателей </a:t>
            </a:r>
            <a:r>
              <a:rPr lang="ru-RU" sz="9600" b="1" dirty="0" smtClean="0"/>
              <a:t>(</a:t>
            </a:r>
            <a:r>
              <a:rPr lang="ru-RU" sz="9600" b="1" dirty="0"/>
              <a:t>круглых столов, экспертных заключений, аналитических и исследовательских проектов) </a:t>
            </a:r>
            <a:r>
              <a:rPr lang="ru-RU" sz="9600" b="1" dirty="0" smtClean="0"/>
              <a:t>  </a:t>
            </a:r>
            <a:r>
              <a:rPr lang="ru-RU" sz="7200" b="1" dirty="0" smtClean="0"/>
              <a:t>с </a:t>
            </a:r>
            <a:r>
              <a:rPr lang="ru-RU" sz="7200" b="1" dirty="0"/>
              <a:t>институтами </a:t>
            </a:r>
            <a:r>
              <a:rPr lang="ru-RU" sz="7200" b="1" dirty="0" smtClean="0"/>
              <a:t>РАН,            Администрациями </a:t>
            </a:r>
            <a:r>
              <a:rPr lang="ru-RU" sz="7200" b="1" dirty="0"/>
              <a:t>Байкальского региона, федеральными учреждениями </a:t>
            </a:r>
            <a:r>
              <a:rPr lang="ru-RU" sz="7200" b="1" dirty="0" smtClean="0"/>
              <a:t>СФО, </a:t>
            </a:r>
            <a:r>
              <a:rPr lang="ru-RU" sz="7200" b="1" dirty="0" err="1"/>
              <a:t>госкорпорациями</a:t>
            </a:r>
            <a:r>
              <a:rPr lang="ru-RU" sz="7200" b="1" dirty="0"/>
              <a:t> и  ведущими компаниями Сибири </a:t>
            </a:r>
            <a:r>
              <a:rPr lang="ru-RU" sz="7200" b="1" dirty="0" smtClean="0"/>
              <a:t>,                дипломатическими </a:t>
            </a:r>
            <a:r>
              <a:rPr lang="ru-RU" sz="7200" b="1" dirty="0"/>
              <a:t>представительствами и консульствами стран, аккредитованными в регионе; </a:t>
            </a:r>
            <a:r>
              <a:rPr lang="ru-RU" sz="7200" b="1" dirty="0" smtClean="0"/>
              <a:t>и </a:t>
            </a:r>
            <a:r>
              <a:rPr lang="ru-RU" sz="7200" b="1" dirty="0"/>
              <a:t>др</a:t>
            </a:r>
            <a:r>
              <a:rPr lang="ru-RU" sz="7200" b="1" dirty="0" smtClean="0"/>
              <a:t>.</a:t>
            </a:r>
            <a:r>
              <a:rPr lang="ru-RU" sz="5600" b="1" dirty="0" smtClean="0"/>
              <a:t>.</a:t>
            </a:r>
            <a:endParaRPr lang="ru-RU" sz="5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981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71296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условий для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эффективной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 ППС</a:t>
            </a:r>
            <a:r>
              <a:rPr lang="ru-RU" b="1" dirty="0">
                <a:effectLst/>
              </a:rPr>
              <a:t>	</a:t>
            </a:r>
            <a:br>
              <a:rPr lang="ru-RU" b="1" dirty="0">
                <a:effectLst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"/>
            </a:pPr>
            <a:r>
              <a:rPr lang="ru-RU" sz="4000" b="1" dirty="0">
                <a:latin typeface="Times New Roman"/>
                <a:ea typeface="Calibri"/>
                <a:cs typeface="Times New Roman"/>
              </a:rPr>
              <a:t>переход на систему эффективных контрактов;</a:t>
            </a:r>
            <a:endParaRPr lang="ru-RU" sz="36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"/>
            </a:pPr>
            <a:r>
              <a:rPr lang="ru-RU" sz="4000" b="1" dirty="0">
                <a:latin typeface="Times New Roman"/>
                <a:ea typeface="Calibri"/>
                <a:cs typeface="Times New Roman"/>
              </a:rPr>
              <a:t>справедливое распределение учебной нагрузки внутри факультета;</a:t>
            </a:r>
            <a:endParaRPr lang="ru-RU" sz="36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"/>
            </a:pPr>
            <a:r>
              <a:rPr lang="ru-RU" sz="4000" b="1" dirty="0">
                <a:latin typeface="Times New Roman"/>
                <a:ea typeface="Calibri"/>
                <a:cs typeface="Times New Roman"/>
              </a:rPr>
              <a:t>ежегодное увеличение зарплаты на ставку;</a:t>
            </a:r>
            <a:endParaRPr lang="ru-RU" sz="3600" b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848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8216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условий для эффективной деятельности ППС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824536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"/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установление практики компенсации дополнительной (</a:t>
            </a:r>
            <a:r>
              <a:rPr lang="ru-RU" b="1" dirty="0" err="1">
                <a:latin typeface="Times New Roman"/>
                <a:ea typeface="Calibri"/>
                <a:cs typeface="Times New Roman"/>
              </a:rPr>
              <a:t>внеконтрактной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) работы;</a:t>
            </a:r>
            <a:endParaRPr lang="ru-RU" sz="24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"/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обеспечение реальных возможностей для научного, педагогического и административного роста работников факультета;</a:t>
            </a:r>
            <a:endParaRPr lang="ru-RU" sz="24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"/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введение практики повышения квалификации, как обязательного условия трудового контракта;</a:t>
            </a:r>
            <a:endParaRPr lang="ru-RU" sz="2400" b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503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661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условий для эффективной деятельности ППС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84784"/>
            <a:ext cx="7890080" cy="4680520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"/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обеспечение возможности публикации учено-методических и научных работ для каждого работника факультета;</a:t>
            </a:r>
            <a:endParaRPr lang="ru-RU" sz="28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"/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предоставление средств для оплаты медицинских услуг, приобретение лекарств и путевок для оздоровления работников; </a:t>
            </a:r>
            <a:endParaRPr lang="ru-RU" sz="2800" b="1" dirty="0">
              <a:latin typeface="Calibri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buFont typeface="Wingdings"/>
              <a:buChar char=""/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организация 4-поколенческой структуры </a:t>
            </a: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коллектива (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до 39, до 49, до 59, 60 и </a:t>
            </a: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старше), по 25 %.</a:t>
            </a:r>
            <a:endParaRPr lang="ru-RU" sz="2800" b="1" dirty="0">
              <a:latin typeface="Calibri"/>
              <a:ea typeface="Calibri"/>
              <a:cs typeface="Times New Roman"/>
            </a:endParaRPr>
          </a:p>
          <a:p>
            <a:pPr marL="82296" indent="0">
              <a:lnSpc>
                <a:spcPts val="2500"/>
              </a:lnSpc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8224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792088"/>
          </a:xfrm>
        </p:spPr>
        <p:txBody>
          <a:bodyPr>
            <a:noAutofit/>
          </a:bodyPr>
          <a:lstStyle/>
          <a:p>
            <a:pPr algn="ctr"/>
            <a:r>
              <a:rPr lang="ru-RU" sz="4800" b="1" spc="300" dirty="0" smtClean="0"/>
              <a:t/>
            </a:r>
            <a:br>
              <a:rPr lang="ru-RU" sz="4800" b="1" spc="300" dirty="0" smtClean="0"/>
            </a:br>
            <a:r>
              <a:rPr lang="ru-RU" sz="4800" b="1" spc="300" dirty="0" smtClean="0"/>
              <a:t>Результат к 2012 году</a:t>
            </a:r>
            <a:r>
              <a:rPr lang="ru-RU" sz="4800" b="1" spc="600" dirty="0"/>
              <a:t/>
            </a:r>
            <a:br>
              <a:rPr lang="ru-RU" sz="4800" b="1" spc="600" dirty="0"/>
            </a:br>
            <a:endParaRPr lang="ru-RU" sz="4800" b="1" spc="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052736"/>
            <a:ext cx="7890080" cy="5544616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"/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Образовательная  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деятельность </a:t>
            </a: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на факультете будет 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строится на основе жесткой 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взаимосвязи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   приоритетных образовательных направлений, профилей, программ  </a:t>
            </a:r>
            <a:r>
              <a:rPr lang="ru-RU" sz="2200" b="1" dirty="0" err="1">
                <a:latin typeface="Times New Roman"/>
                <a:ea typeface="Calibri"/>
                <a:cs typeface="Times New Roman"/>
              </a:rPr>
              <a:t>бакалавриата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, </a:t>
            </a: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магистратуры 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и аспирантуры </a:t>
            </a: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                                                       с 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потребностями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 рынка труда Байкальского региона.  </a:t>
            </a:r>
            <a:endParaRPr lang="ru-RU" sz="22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"/>
            </a:pPr>
            <a:r>
              <a:rPr lang="ru-RU" sz="2200" b="1" dirty="0">
                <a:latin typeface="Times New Roman"/>
                <a:ea typeface="Calibri"/>
                <a:cs typeface="Times New Roman"/>
              </a:rPr>
              <a:t>Общее количество обучающихся возрастет в 2 раза в основном за счет привлечения иностранных граждан, магистров и аспирантов. </a:t>
            </a:r>
            <a:endParaRPr lang="ru-RU" sz="2200" b="1" dirty="0" smtClean="0"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"/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Доля 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студентов, обучающихся на условиях договора, увеличится до </a:t>
            </a: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40-50 %. </a:t>
            </a:r>
          </a:p>
          <a:p>
            <a:pPr marL="342900" lvl="0" indent="-342900" algn="just">
              <a:lnSpc>
                <a:spcPct val="115000"/>
              </a:lnSpc>
              <a:buClr>
                <a:srgbClr val="CEB966"/>
              </a:buClr>
              <a:buFont typeface="Wingdings"/>
              <a:buChar char=""/>
            </a:pP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Число выпускников, закончивших обучение по программам </a:t>
            </a:r>
            <a:r>
              <a:rPr lang="ru-RU" sz="22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бакалавриата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, и продолживших обучение по программам магистратуры в приведенном контингенте обучающихся, составит 40-50%.</a:t>
            </a:r>
            <a:endParaRPr lang="ru-RU" sz="22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"/>
            </a:pPr>
            <a:endParaRPr lang="ru-RU" sz="1500" b="1" dirty="0" smtClean="0">
              <a:latin typeface="Calibri"/>
              <a:ea typeface="Calibri"/>
              <a:cs typeface="Times New Roman"/>
            </a:endParaRPr>
          </a:p>
          <a:p>
            <a:pPr marL="82296" indent="0">
              <a:lnSpc>
                <a:spcPct val="10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223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4624"/>
            <a:ext cx="749808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spc="600" dirty="0" smtClean="0"/>
              <a:t>Результат к 2021 году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8610160" cy="5555704"/>
          </a:xfrm>
        </p:spPr>
        <p:txBody>
          <a:bodyPr>
            <a:noAutofit/>
          </a:bodyPr>
          <a:lstStyle/>
          <a:p>
            <a:pPr marL="80645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На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факультете будет функционировать образовательная модель, </a:t>
            </a: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предусматривающая </a:t>
            </a:r>
          </a:p>
          <a:p>
            <a:pPr marL="1149350" indent="-342900" algn="just">
              <a:lnSpc>
                <a:spcPct val="100000"/>
              </a:lnSpc>
            </a:pP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индивидуализацию 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обучения (модель </a:t>
            </a:r>
            <a:r>
              <a:rPr lang="ru-RU" sz="2400" b="1" dirty="0" err="1">
                <a:latin typeface="Times New Roman"/>
                <a:ea typeface="Calibri"/>
                <a:cs typeface="Times New Roman"/>
              </a:rPr>
              <a:t>major-minor</a:t>
            </a: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),</a:t>
            </a:r>
          </a:p>
          <a:p>
            <a:pPr marL="1149350" indent="-342900" algn="just">
              <a:lnSpc>
                <a:spcPct val="100000"/>
              </a:lnSpc>
            </a:pP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гибкую 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траекторию обучения, </a:t>
            </a:r>
            <a:endParaRPr lang="ru-RU" sz="2400" b="1" dirty="0" smtClean="0">
              <a:latin typeface="Times New Roman"/>
              <a:ea typeface="Calibri"/>
              <a:cs typeface="Times New Roman"/>
            </a:endParaRPr>
          </a:p>
          <a:p>
            <a:pPr marL="1149350" indent="-342900" algn="just">
              <a:lnSpc>
                <a:spcPct val="100000"/>
              </a:lnSpc>
            </a:pP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систему </a:t>
            </a:r>
            <a:r>
              <a:rPr lang="ru-RU" sz="2400" b="1" dirty="0" err="1">
                <a:latin typeface="Times New Roman"/>
                <a:ea typeface="Calibri"/>
                <a:cs typeface="Times New Roman"/>
              </a:rPr>
              <a:t>тьюторства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, </a:t>
            </a:r>
            <a:endParaRPr lang="ru-RU" sz="2400" b="1" dirty="0" smtClean="0">
              <a:latin typeface="Times New Roman"/>
              <a:ea typeface="Calibri"/>
              <a:cs typeface="Times New Roman"/>
            </a:endParaRPr>
          </a:p>
          <a:p>
            <a:pPr marL="1149350" indent="-342900" algn="just">
              <a:lnSpc>
                <a:spcPct val="100000"/>
              </a:lnSpc>
            </a:pP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участие 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студентов в проектной и исследовательской деятельности, </a:t>
            </a:r>
            <a:endParaRPr lang="ru-RU" sz="2400" b="1" dirty="0" smtClean="0">
              <a:latin typeface="Times New Roman"/>
              <a:ea typeface="Calibri"/>
              <a:cs typeface="Times New Roman"/>
            </a:endParaRPr>
          </a:p>
          <a:p>
            <a:pPr marL="1149350" indent="-342900" algn="just">
              <a:lnSpc>
                <a:spcPct val="100000"/>
              </a:lnSpc>
            </a:pP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двуязычную 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образовательную среду на соответствующих направлениях, </a:t>
            </a:r>
            <a:endParaRPr lang="ru-RU" sz="2400" b="1" dirty="0" smtClean="0">
              <a:latin typeface="Times New Roman"/>
              <a:ea typeface="Calibri"/>
              <a:cs typeface="Times New Roman"/>
            </a:endParaRPr>
          </a:p>
          <a:p>
            <a:pPr marL="1149350" indent="-342900" algn="just">
              <a:lnSpc>
                <a:spcPct val="100000"/>
              </a:lnSpc>
            </a:pP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широкое 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использование онлайн-курсов, </a:t>
            </a:r>
            <a:endParaRPr lang="ru-RU" sz="2400" b="1" dirty="0" smtClean="0">
              <a:latin typeface="Times New Roman"/>
              <a:ea typeface="Calibri"/>
              <a:cs typeface="Times New Roman"/>
            </a:endParaRPr>
          </a:p>
          <a:p>
            <a:pPr marL="1149350" indent="-342900" algn="just">
              <a:lnSpc>
                <a:spcPct val="100000"/>
              </a:lnSpc>
            </a:pP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снижение 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аудиторной нагрузки, </a:t>
            </a:r>
            <a:endParaRPr lang="ru-RU" sz="2400" b="1" dirty="0" smtClean="0">
              <a:latin typeface="Times New Roman"/>
              <a:ea typeface="Calibri"/>
              <a:cs typeface="Times New Roman"/>
            </a:endParaRPr>
          </a:p>
          <a:p>
            <a:pPr marL="1149350" indent="-342900" algn="just">
              <a:lnSpc>
                <a:spcPct val="100000"/>
              </a:lnSpc>
            </a:pP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увеличение 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доли самостоятельной работы студентов.</a:t>
            </a:r>
            <a:endParaRPr lang="ru-RU" sz="20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4504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Цель:</a:t>
            </a:r>
            <a:endParaRPr lang="ru-RU" b="1" noProof="0" dirty="0">
              <a:solidFill>
                <a:sysClr val="windowText" lastClr="000000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4800600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ru-RU" b="1" dirty="0" smtClean="0"/>
              <a:t>превращение </a:t>
            </a:r>
            <a:r>
              <a:rPr lang="ru-RU" b="1" dirty="0"/>
              <a:t>исторического факультета </a:t>
            </a:r>
            <a:r>
              <a:rPr lang="ru-RU" b="1" dirty="0" smtClean="0"/>
              <a:t>во </a:t>
            </a:r>
            <a:r>
              <a:rPr lang="ru-RU" b="1" dirty="0"/>
              <a:t>внутриуниверситетский </a:t>
            </a:r>
            <a:r>
              <a:rPr lang="ru-RU" sz="4300" b="1" dirty="0"/>
              <a:t>институт</a:t>
            </a:r>
            <a:r>
              <a:rPr lang="ru-RU" b="1" dirty="0"/>
              <a:t> региональных социально-гуманитарных исследований (</a:t>
            </a:r>
            <a:r>
              <a:rPr lang="ru-RU" b="1" spc="-150" dirty="0"/>
              <a:t>научно-учебное </a:t>
            </a:r>
            <a:r>
              <a:rPr lang="ru-RU" b="1" spc="-150" dirty="0" smtClean="0"/>
              <a:t>подразделение </a:t>
            </a:r>
            <a:r>
              <a:rPr lang="ru-RU" b="1" dirty="0"/>
              <a:t>– «политико-гуманитарный институт»). </a:t>
            </a:r>
            <a:endParaRPr lang="ru-RU" b="1" dirty="0" smtClean="0"/>
          </a:p>
          <a:p>
            <a:pPr marL="82296" indent="0" algn="r">
              <a:buNone/>
            </a:pPr>
            <a:r>
              <a:rPr lang="ru-RU" b="1" dirty="0" smtClean="0"/>
              <a:t>К </a:t>
            </a:r>
            <a:r>
              <a:rPr lang="ru-RU" b="1" dirty="0"/>
              <a:t>2021 г. на  факультете будут сконцентрированы </a:t>
            </a:r>
            <a:r>
              <a:rPr lang="ru-RU" b="1" dirty="0" smtClean="0"/>
              <a:t>основные </a:t>
            </a:r>
            <a:r>
              <a:rPr lang="ru-RU" b="1" dirty="0"/>
              <a:t>высокоуровневые научные и образовательные программы, связанные с региональной проблематикой в области политических и части гуманитарных наук.</a:t>
            </a:r>
            <a:endParaRPr lang="ru-RU" b="1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864096"/>
          </a:xfrm>
        </p:spPr>
        <p:txBody>
          <a:bodyPr>
            <a:normAutofit/>
          </a:bodyPr>
          <a:lstStyle/>
          <a:p>
            <a:pPr algn="ctr"/>
            <a:r>
              <a:rPr lang="ru-RU" b="1" spc="600" dirty="0" smtClean="0"/>
              <a:t>Результат к 2021 году</a:t>
            </a:r>
            <a:endParaRPr lang="ru-RU" b="1" spc="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80728"/>
            <a:ext cx="7890080" cy="5472608"/>
          </a:xfrm>
        </p:spPr>
        <p:txBody>
          <a:bodyPr>
            <a:normAutofit fontScale="85000" lnSpcReduction="2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"/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Будет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действовать </a:t>
            </a:r>
            <a:r>
              <a:rPr lang="ru-RU" sz="3500" b="1" dirty="0">
                <a:latin typeface="Times New Roman"/>
                <a:ea typeface="Calibri"/>
                <a:cs typeface="Times New Roman"/>
              </a:rPr>
              <a:t>регламент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, препятствующий занятию преподавательской должности специалистом, не занимающимся научно-исследовательской деятельностью.</a:t>
            </a:r>
            <a:endParaRPr lang="ru-RU" sz="24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"/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Будет функционировать экономическая </a:t>
            </a:r>
            <a:r>
              <a:rPr lang="ru-RU" sz="3800" b="1" dirty="0">
                <a:latin typeface="Times New Roman"/>
                <a:ea typeface="Calibri"/>
                <a:cs typeface="Times New Roman"/>
              </a:rPr>
              <a:t>модель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, ориентированная на равновесность бюджетного и внебюджетного финансирования, создавая и предлагая востребованные рынком образовательные и научно-аналитические продукты. </a:t>
            </a:r>
            <a:endParaRPr lang="ru-RU" b="1" dirty="0" smtClean="0"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"/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Средняя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заработная плата увеличится в 1,75-2,0 раза.   </a:t>
            </a:r>
            <a:endParaRPr lang="ru-RU" sz="2400" b="1" dirty="0">
              <a:latin typeface="Calibri"/>
              <a:ea typeface="Calibri"/>
              <a:cs typeface="Times New Roman"/>
            </a:endParaRPr>
          </a:p>
          <a:p>
            <a:pPr marL="82296" indent="0">
              <a:lnSpc>
                <a:spcPct val="100000"/>
              </a:lnSpc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2705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582341"/>
            <a:ext cx="8712968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6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8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6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пасибо за внимание !</a:t>
            </a:r>
            <a:endParaRPr lang="ru-RU" sz="6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981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kern="1200" noProof="0" dirty="0" smtClean="0"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ysClr val="windowText" lastClr="000000"/>
                </a:solidFill>
              </a:rPr>
              <a:t>Парадигма:</a:t>
            </a:r>
            <a:endParaRPr lang="ru-RU" sz="5400" b="1" noProof="0" dirty="0">
              <a:solidFill>
                <a:sysClr val="windowText" lastClr="000000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79512" y="1447800"/>
            <a:ext cx="8856984" cy="4800600"/>
          </a:xfrm>
        </p:spPr>
        <p:txBody>
          <a:bodyPr>
            <a:noAutofit/>
          </a:bodyPr>
          <a:lstStyle/>
          <a:p>
            <a:pPr marL="82296" indent="0">
              <a:lnSpc>
                <a:spcPct val="100000"/>
              </a:lnSpc>
              <a:buNone/>
            </a:pPr>
            <a:r>
              <a:rPr lang="ru-RU" sz="4800" b="1" dirty="0" smtClean="0"/>
              <a:t>      развитие </a:t>
            </a:r>
            <a:r>
              <a:rPr lang="ru-RU" sz="4800" b="1" dirty="0"/>
              <a:t>через ускорение </a:t>
            </a:r>
            <a:endParaRPr lang="ru-RU" sz="4800" b="1" dirty="0" smtClean="0"/>
          </a:p>
          <a:p>
            <a:pPr marL="82296" indent="0">
              <a:lnSpc>
                <a:spcPct val="100000"/>
              </a:lnSpc>
              <a:buNone/>
            </a:pPr>
            <a:r>
              <a:rPr lang="ru-RU" sz="4800" b="1" dirty="0" smtClean="0"/>
              <a:t>и </a:t>
            </a:r>
            <a:r>
              <a:rPr lang="ru-RU" sz="4800" b="1" dirty="0"/>
              <a:t>комплексное </a:t>
            </a:r>
            <a:r>
              <a:rPr lang="ru-RU" sz="4800" b="1" dirty="0" smtClean="0"/>
              <a:t>взаимодействие</a:t>
            </a:r>
          </a:p>
          <a:p>
            <a:pPr marL="82296" indent="0">
              <a:lnSpc>
                <a:spcPct val="100000"/>
              </a:lnSpc>
              <a:buNone/>
            </a:pPr>
            <a:r>
              <a:rPr lang="ru-RU" sz="4800" b="1" dirty="0" smtClean="0"/>
              <a:t>      с   внешней   средой      при     </a:t>
            </a:r>
          </a:p>
          <a:p>
            <a:pPr marL="82296" indent="0">
              <a:lnSpc>
                <a:spcPct val="100000"/>
              </a:lnSpc>
              <a:buNone/>
            </a:pPr>
            <a:r>
              <a:rPr lang="ru-RU" sz="4800" b="1" dirty="0"/>
              <a:t> </a:t>
            </a:r>
            <a:r>
              <a:rPr lang="ru-RU" sz="4800" b="1" dirty="0" smtClean="0"/>
              <a:t>     постоянной </a:t>
            </a:r>
            <a:r>
              <a:rPr lang="ru-RU" sz="4800" b="1" spc="-150" dirty="0" smtClean="0"/>
              <a:t>рационализации</a:t>
            </a:r>
            <a:r>
              <a:rPr lang="ru-RU" sz="4800" b="1" dirty="0" smtClean="0"/>
              <a:t>      </a:t>
            </a:r>
          </a:p>
          <a:p>
            <a:pPr marL="82296" indent="0">
              <a:lnSpc>
                <a:spcPct val="100000"/>
              </a:lnSpc>
              <a:buNone/>
            </a:pPr>
            <a:r>
              <a:rPr lang="ru-RU" sz="4800" b="1" dirty="0"/>
              <a:t> </a:t>
            </a:r>
            <a:r>
              <a:rPr lang="ru-RU" sz="4800" b="1" dirty="0" smtClean="0"/>
              <a:t>     внутренней </a:t>
            </a:r>
            <a:r>
              <a:rPr lang="ru-RU" sz="4800" b="1" dirty="0"/>
              <a:t>среды.</a:t>
            </a:r>
            <a:endParaRPr lang="ru-RU" sz="4800" b="1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kern="1200" noProof="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4800" b="1" dirty="0"/>
              <a:t>Способ: </a:t>
            </a:r>
            <a:endParaRPr lang="ru-RU" b="1" noProof="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043608" y="1447800"/>
            <a:ext cx="8100392" cy="4800600"/>
          </a:xfrm>
        </p:spPr>
        <p:txBody>
          <a:bodyPr>
            <a:normAutofit fontScale="85000" lnSpcReduction="20000"/>
          </a:bodyPr>
          <a:lstStyle/>
          <a:p>
            <a:pPr marL="82296" indent="0">
              <a:lnSpc>
                <a:spcPct val="100000"/>
              </a:lnSpc>
              <a:buNone/>
            </a:pPr>
            <a:r>
              <a:rPr lang="ru-RU" sz="4400" b="1" dirty="0" smtClean="0"/>
              <a:t>устойчивое </a:t>
            </a:r>
            <a:r>
              <a:rPr lang="ru-RU" sz="4400" b="1" dirty="0"/>
              <a:t>развитие </a:t>
            </a:r>
            <a:r>
              <a:rPr lang="ru-RU" sz="4400" b="1" dirty="0" smtClean="0"/>
              <a:t> существующих структур</a:t>
            </a:r>
          </a:p>
          <a:p>
            <a:pPr marL="82296" indent="0">
              <a:lnSpc>
                <a:spcPct val="100000"/>
              </a:lnSpc>
              <a:buNone/>
            </a:pPr>
            <a:r>
              <a:rPr lang="ru-RU" sz="4400" b="1" dirty="0" smtClean="0"/>
              <a:t>и </a:t>
            </a:r>
            <a:r>
              <a:rPr lang="ru-RU" sz="4400" b="1" dirty="0"/>
              <a:t>создание </a:t>
            </a:r>
            <a:r>
              <a:rPr lang="ru-RU" sz="4400" b="1" dirty="0" smtClean="0"/>
              <a:t>новых.  </a:t>
            </a:r>
          </a:p>
          <a:p>
            <a:pPr marL="82296" indent="0">
              <a:lnSpc>
                <a:spcPct val="100000"/>
              </a:lnSpc>
              <a:buNone/>
            </a:pPr>
            <a:r>
              <a:rPr lang="ru-RU" sz="4400" b="1" dirty="0" smtClean="0"/>
              <a:t>А так же  организация на </a:t>
            </a:r>
            <a:r>
              <a:rPr lang="ru-RU" sz="4400" b="1" dirty="0"/>
              <a:t>их основе, </a:t>
            </a:r>
            <a:r>
              <a:rPr lang="ru-RU" sz="4400" b="1" dirty="0" smtClean="0"/>
              <a:t>                                посредством </a:t>
            </a:r>
          </a:p>
          <a:p>
            <a:pPr marL="82296" indent="0">
              <a:lnSpc>
                <a:spcPct val="100000"/>
              </a:lnSpc>
              <a:buNone/>
            </a:pPr>
            <a:r>
              <a:rPr lang="ru-RU" sz="4400" b="1" dirty="0" smtClean="0"/>
              <a:t>взаимного проникновения, </a:t>
            </a:r>
            <a:r>
              <a:rPr lang="ru-RU" sz="4400" b="1" dirty="0"/>
              <a:t>синергетического </a:t>
            </a:r>
            <a:r>
              <a:rPr lang="ru-RU" sz="4400" b="1" dirty="0" smtClean="0"/>
              <a:t>эффекта и развития системы коммуникаций</a:t>
            </a:r>
            <a:r>
              <a:rPr lang="ru-RU" sz="4400" dirty="0" smtClean="0"/>
              <a:t>,</a:t>
            </a:r>
            <a:r>
              <a:rPr lang="ru-RU" sz="4400" b="1" dirty="0" smtClean="0"/>
              <a:t> </a:t>
            </a:r>
          </a:p>
          <a:p>
            <a:pPr marL="82296" indent="0">
              <a:lnSpc>
                <a:spcPct val="100000"/>
              </a:lnSpc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качественно 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нового образования</a:t>
            </a:r>
            <a:r>
              <a:rPr lang="ru-RU" sz="4400" b="1" dirty="0"/>
              <a:t>.</a:t>
            </a:r>
            <a:endParaRPr lang="ru-RU" sz="4400" b="1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 fontScale="90000"/>
          </a:bodyPr>
          <a:lstStyle/>
          <a:p>
            <a:r>
              <a:rPr lang="ru-RU" sz="4400" kern="1200" noProof="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b="1" dirty="0"/>
              <a:t>Задачи, подлежащие решению: </a:t>
            </a:r>
            <a:endParaRPr lang="ru-RU" b="1" noProof="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95536" y="1447800"/>
            <a:ext cx="8538152" cy="4800600"/>
          </a:xfrm>
        </p:spPr>
        <p:txBody>
          <a:bodyPr>
            <a:normAutofit lnSpcReduction="10000"/>
          </a:bodyPr>
          <a:lstStyle/>
          <a:p>
            <a:pPr marL="0" lvl="0" indent="0" algn="r">
              <a:lnSpc>
                <a:spcPct val="100000"/>
              </a:lnSpc>
              <a:buNone/>
            </a:pPr>
            <a:r>
              <a:rPr lang="ru-RU" sz="3500" b="1" dirty="0" smtClean="0"/>
              <a:t>Доведение </a:t>
            </a:r>
            <a:r>
              <a:rPr lang="ru-RU" sz="3500" b="1" dirty="0"/>
              <a:t>количества основных </a:t>
            </a:r>
            <a:r>
              <a:rPr lang="ru-RU" sz="3500" b="1" dirty="0" smtClean="0"/>
              <a:t>реализуемых </a:t>
            </a:r>
            <a:r>
              <a:rPr lang="ru-RU" sz="3500" b="1" dirty="0"/>
              <a:t>образовательных программ до </a:t>
            </a:r>
            <a:r>
              <a:rPr lang="ru-RU" sz="4300" b="1" dirty="0"/>
              <a:t>23</a:t>
            </a:r>
            <a:r>
              <a:rPr lang="ru-RU" sz="3500" b="1" dirty="0"/>
              <a:t>.</a:t>
            </a:r>
          </a:p>
          <a:p>
            <a:pPr marL="0" indent="0">
              <a:lnSpc>
                <a:spcPct val="100000"/>
              </a:lnSpc>
            </a:pPr>
            <a:r>
              <a:rPr lang="ru-RU" b="1" dirty="0"/>
              <a:t>в т. ч. </a:t>
            </a:r>
            <a:r>
              <a:rPr lang="ru-RU" b="1" dirty="0" err="1"/>
              <a:t>бакалавриата</a:t>
            </a:r>
            <a:r>
              <a:rPr lang="ru-RU" b="1" dirty="0"/>
              <a:t> </a:t>
            </a:r>
            <a:r>
              <a:rPr lang="ru-RU" b="1" dirty="0" smtClean="0"/>
              <a:t>до </a:t>
            </a:r>
            <a:r>
              <a:rPr lang="ru-RU" sz="3900" b="1" dirty="0" smtClean="0"/>
              <a:t>12</a:t>
            </a:r>
            <a:r>
              <a:rPr lang="ru-RU" b="1" dirty="0" smtClean="0"/>
              <a:t> </a:t>
            </a:r>
            <a:r>
              <a:rPr lang="ru-RU" b="1" dirty="0"/>
              <a:t>направлений;</a:t>
            </a:r>
          </a:p>
          <a:p>
            <a:pPr marL="0" indent="0">
              <a:lnSpc>
                <a:spcPct val="100000"/>
              </a:lnSpc>
            </a:pPr>
            <a:r>
              <a:rPr lang="ru-RU" b="1" dirty="0" smtClean="0"/>
              <a:t>в </a:t>
            </a:r>
            <a:r>
              <a:rPr lang="ru-RU" b="1" dirty="0"/>
              <a:t>т. ч. магистратуры  до </a:t>
            </a:r>
            <a:r>
              <a:rPr lang="ru-RU" sz="3900" b="1" dirty="0"/>
              <a:t>6</a:t>
            </a:r>
            <a:r>
              <a:rPr lang="ru-RU" b="1" dirty="0"/>
              <a:t> направлений;</a:t>
            </a:r>
          </a:p>
          <a:p>
            <a:pPr marL="0" indent="0">
              <a:lnSpc>
                <a:spcPct val="100000"/>
              </a:lnSpc>
            </a:pPr>
            <a:r>
              <a:rPr lang="ru-RU" b="1" dirty="0" smtClean="0"/>
              <a:t>в </a:t>
            </a:r>
            <a:r>
              <a:rPr lang="ru-RU" b="1" dirty="0"/>
              <a:t>т. ч. аспирантуры   до </a:t>
            </a:r>
            <a:r>
              <a:rPr lang="ru-RU" sz="3900" b="1" dirty="0"/>
              <a:t>6</a:t>
            </a:r>
            <a:r>
              <a:rPr lang="ru-RU" b="1" dirty="0"/>
              <a:t>  направлений;</a:t>
            </a:r>
          </a:p>
          <a:p>
            <a:pPr marL="82296" indent="0" algn="r">
              <a:lnSpc>
                <a:spcPct val="100000"/>
              </a:lnSpc>
              <a:buNone/>
            </a:pPr>
            <a:r>
              <a:rPr lang="ru-RU" sz="3600" b="1" dirty="0" smtClean="0"/>
              <a:t>Увеличение </a:t>
            </a:r>
            <a:r>
              <a:rPr lang="ru-RU" sz="3600" b="1" dirty="0"/>
              <a:t>численности </a:t>
            </a:r>
            <a:r>
              <a:rPr lang="ru-RU" sz="3600" b="1" dirty="0" smtClean="0"/>
              <a:t>обучаемых   до </a:t>
            </a:r>
            <a:r>
              <a:rPr lang="ru-RU" sz="4000" b="1" dirty="0"/>
              <a:t>800 – 1000</a:t>
            </a:r>
            <a:r>
              <a:rPr lang="ru-RU" sz="3600" b="1" dirty="0"/>
              <a:t> </a:t>
            </a:r>
            <a:r>
              <a:rPr lang="ru-RU" sz="3600" b="1" dirty="0" smtClean="0"/>
              <a:t>чел.</a:t>
            </a:r>
            <a:endParaRPr lang="ru-RU" sz="3600" b="1" dirty="0"/>
          </a:p>
          <a:p>
            <a:endParaRPr lang="ru-RU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spc="300" noProof="0" dirty="0" smtClean="0"/>
              <a:t>Решаемые задачи</a:t>
            </a:r>
            <a:endParaRPr lang="ru-RU" sz="5400" b="1" spc="300" noProof="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043608" y="1268760"/>
            <a:ext cx="7890080" cy="497964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800" b="1" dirty="0"/>
              <a:t>развитие программы двойных дипломов в рамках </a:t>
            </a:r>
            <a:r>
              <a:rPr lang="ru-RU" sz="2800" b="1" dirty="0" err="1"/>
              <a:t>бакалавриата</a:t>
            </a:r>
            <a:r>
              <a:rPr lang="ru-RU" sz="2800" b="1" dirty="0"/>
              <a:t>, магистратуры, аспирантуры;</a:t>
            </a:r>
          </a:p>
          <a:p>
            <a:pPr>
              <a:lnSpc>
                <a:spcPct val="100000"/>
              </a:lnSpc>
            </a:pPr>
            <a:r>
              <a:rPr lang="ru-RU" sz="2000" dirty="0" smtClean="0"/>
              <a:t> </a:t>
            </a:r>
            <a:r>
              <a:rPr lang="ru-RU" sz="2800" b="1" dirty="0"/>
              <a:t>доведения доли иностранных студентов в приведенном контингенте обучающихся до 10%;</a:t>
            </a:r>
          </a:p>
          <a:p>
            <a:pPr>
              <a:lnSpc>
                <a:spcPct val="100000"/>
              </a:lnSpc>
            </a:pPr>
            <a:r>
              <a:rPr lang="ru-RU" sz="2800" b="1" dirty="0" smtClean="0"/>
              <a:t>доведение </a:t>
            </a:r>
            <a:r>
              <a:rPr lang="ru-RU" sz="2800" b="1" dirty="0"/>
              <a:t>количества аспирантов на 100 студентов приведенного контингента до </a:t>
            </a:r>
            <a:r>
              <a:rPr lang="ru-RU" sz="2800" b="1" dirty="0" smtClean="0"/>
              <a:t>8;</a:t>
            </a:r>
            <a:endParaRPr lang="ru-RU" sz="2800" b="1" dirty="0"/>
          </a:p>
          <a:p>
            <a:pPr>
              <a:lnSpc>
                <a:spcPct val="100000"/>
              </a:lnSpc>
            </a:pPr>
            <a:r>
              <a:rPr lang="ru-RU" sz="2800" b="1" dirty="0" smtClean="0"/>
              <a:t>Доведение доли </a:t>
            </a:r>
            <a:r>
              <a:rPr lang="ru-RU" sz="2800" b="1" dirty="0"/>
              <a:t>магистрантов в приведенном контингенте обучающихся до </a:t>
            </a:r>
            <a:r>
              <a:rPr lang="ru-RU" sz="2800" b="1" dirty="0" smtClean="0"/>
              <a:t>18 %;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spc="300" dirty="0">
                <a:solidFill>
                  <a:srgbClr val="69676D">
                    <a:satMod val="130000"/>
                  </a:srgbClr>
                </a:solidFill>
              </a:rPr>
              <a:t>Решаемые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0553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ru-RU" b="1" dirty="0"/>
              <a:t>функционирование </a:t>
            </a:r>
            <a:r>
              <a:rPr lang="ru-RU" sz="4300" b="1" dirty="0"/>
              <a:t>2-3</a:t>
            </a:r>
            <a:r>
              <a:rPr lang="ru-RU" sz="4000" b="1" dirty="0"/>
              <a:t> </a:t>
            </a:r>
            <a:r>
              <a:rPr lang="ru-RU" b="1" dirty="0"/>
              <a:t>диссертационных советов;</a:t>
            </a:r>
          </a:p>
          <a:p>
            <a:pPr>
              <a:lnSpc>
                <a:spcPct val="100000"/>
              </a:lnSpc>
            </a:pPr>
            <a:r>
              <a:rPr lang="ru-RU" b="1" dirty="0" smtClean="0"/>
              <a:t>работа </a:t>
            </a:r>
            <a:r>
              <a:rPr lang="ru-RU" b="1" dirty="0"/>
              <a:t>в подразделении </a:t>
            </a:r>
            <a:r>
              <a:rPr lang="ru-RU" sz="4300" b="1" dirty="0"/>
              <a:t>4-5</a:t>
            </a:r>
            <a:r>
              <a:rPr lang="ru-RU" b="1" dirty="0"/>
              <a:t> научных журналов;</a:t>
            </a:r>
          </a:p>
          <a:p>
            <a:pPr>
              <a:lnSpc>
                <a:spcPct val="100000"/>
              </a:lnSpc>
            </a:pPr>
            <a:r>
              <a:rPr lang="ru-RU" b="1" dirty="0" smtClean="0"/>
              <a:t>обеспечение </a:t>
            </a:r>
            <a:r>
              <a:rPr lang="ru-RU" b="1" dirty="0" err="1"/>
              <a:t>ВАКовского</a:t>
            </a:r>
            <a:r>
              <a:rPr lang="ru-RU" b="1" dirty="0"/>
              <a:t> статуса </a:t>
            </a:r>
            <a:r>
              <a:rPr lang="ru-RU" sz="4300" b="1" dirty="0"/>
              <a:t>3-4</a:t>
            </a:r>
            <a:r>
              <a:rPr lang="ru-RU" b="1" dirty="0"/>
              <a:t> научных журналов;</a:t>
            </a:r>
          </a:p>
          <a:p>
            <a:pPr>
              <a:lnSpc>
                <a:spcPct val="100000"/>
              </a:lnSpc>
            </a:pPr>
            <a:r>
              <a:rPr lang="ru-RU" b="1" dirty="0" smtClean="0"/>
              <a:t>организация </a:t>
            </a:r>
            <a:r>
              <a:rPr lang="ru-RU" b="1" dirty="0"/>
              <a:t>официальной регулярной международной конференции (или для начала с </a:t>
            </a:r>
            <a:r>
              <a:rPr lang="ru-RU" sz="4300" b="1" dirty="0"/>
              <a:t>20</a:t>
            </a:r>
            <a:r>
              <a:rPr lang="ru-RU" sz="3500" b="1" dirty="0"/>
              <a:t>%</a:t>
            </a:r>
            <a:r>
              <a:rPr lang="ru-RU" b="1" dirty="0"/>
              <a:t> иностранным участием);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315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54176" cy="778098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5300" b="1" dirty="0" smtClean="0"/>
              <a:t>Технологии </a:t>
            </a:r>
            <a:r>
              <a:rPr lang="ru-RU" sz="5300" b="1" dirty="0"/>
              <a:t>решения задач:</a:t>
            </a:r>
            <a:br>
              <a:rPr lang="ru-RU" sz="5300" b="1" dirty="0"/>
            </a:br>
            <a:r>
              <a:rPr lang="ru-RU" b="1" spc="-150" dirty="0" smtClean="0">
                <a:effectLst/>
              </a:rPr>
              <a:t>1.</a:t>
            </a:r>
            <a:r>
              <a:rPr lang="ru-RU" sz="4000" b="1" spc="-150" dirty="0" smtClean="0">
                <a:effectLst/>
              </a:rPr>
              <a:t>Рационализация </a:t>
            </a:r>
            <a:r>
              <a:rPr lang="ru-RU" sz="4000" b="1" spc="-150" dirty="0">
                <a:effectLst/>
              </a:rPr>
              <a:t>учебного процесса:</a:t>
            </a:r>
            <a:br>
              <a:rPr lang="ru-RU" sz="4000" b="1" spc="-150" dirty="0">
                <a:effectLst/>
              </a:rPr>
            </a:br>
            <a:endParaRPr lang="ru-RU" sz="3100" b="1" spc="-15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682168" cy="4547592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15000"/>
              </a:lnSpc>
              <a:buNone/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        - переход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к факультетской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системе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организации подразделения;</a:t>
            </a:r>
            <a:endParaRPr lang="ru-RU" sz="2400" b="1" dirty="0">
              <a:latin typeface="Calibri"/>
              <a:ea typeface="Calibri"/>
              <a:cs typeface="Times New Roman"/>
            </a:endParaRPr>
          </a:p>
          <a:p>
            <a:pPr marL="457200" lvl="0" indent="-4572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   - переход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от кафедральной к программной системе организации учебного процесса;</a:t>
            </a:r>
            <a:endParaRPr lang="ru-RU" sz="2400" b="1" dirty="0">
              <a:latin typeface="Calibri"/>
              <a:ea typeface="Calibri"/>
              <a:cs typeface="Times New Roman"/>
            </a:endParaRPr>
          </a:p>
          <a:p>
            <a:pPr marL="457200" lvl="0" indent="-4572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   - организация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межфакультетских и межинститутских структур;</a:t>
            </a:r>
            <a:endParaRPr lang="ru-RU" sz="2400" b="1" dirty="0">
              <a:latin typeface="Calibri"/>
              <a:ea typeface="Calibri"/>
              <a:cs typeface="Times New Roman"/>
            </a:endParaRPr>
          </a:p>
          <a:p>
            <a:pPr marL="457200" lvl="0" indent="-4572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   - переход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от сменной к гибкой организации учебного процесса;</a:t>
            </a:r>
            <a:endParaRPr lang="ru-RU" sz="2400" b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97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538152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spc="-150" dirty="0" smtClean="0"/>
              <a:t>1. Рационализация учебного процесса:</a:t>
            </a:r>
            <a:endParaRPr lang="ru-RU" sz="4000" spc="-15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"/>
              <a:tabLst>
                <a:tab pos="457200" algn="l"/>
              </a:tabLs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внедрение системы индивидуальных траекторий учебы студентов;</a:t>
            </a:r>
            <a:endParaRPr lang="ru-RU" sz="24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"/>
              <a:tabLst>
                <a:tab pos="457200" algn="l"/>
              </a:tabLs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внедрение учебно-лабораторного метода обучения;</a:t>
            </a:r>
            <a:endParaRPr lang="ru-RU" sz="24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"/>
              <a:tabLst>
                <a:tab pos="457200" algn="l"/>
              </a:tabLs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введение дистанционных курсов на очной форме обучения;</a:t>
            </a:r>
            <a:endParaRPr lang="ru-RU" sz="24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"/>
              <a:tabLst>
                <a:tab pos="457200" algn="l"/>
              </a:tabLs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переход к модульной схеме учебных планов;</a:t>
            </a:r>
            <a:endParaRPr lang="ru-RU" sz="2400" b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206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ecommStrat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EE82897-DF76-4FAF-8E1C-FF87100549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RecommStrat</Template>
  <TotalTime>0</TotalTime>
  <Words>941</Words>
  <Application>Microsoft Office PowerPoint</Application>
  <PresentationFormat>Экран (4:3)</PresentationFormat>
  <Paragraphs>116</Paragraphs>
  <Slides>21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RecommStrat</vt:lpstr>
      <vt:lpstr>                                               План развития Исторического факультета </vt:lpstr>
      <vt:lpstr>Цель:</vt:lpstr>
      <vt:lpstr> Парадигма:</vt:lpstr>
      <vt:lpstr> Способ: </vt:lpstr>
      <vt:lpstr> Задачи, подлежащие решению: </vt:lpstr>
      <vt:lpstr>Решаемые задачи</vt:lpstr>
      <vt:lpstr>Решаемые задачи</vt:lpstr>
      <vt:lpstr> Технологии решения задач: 1.Рационализация учебного процесса: </vt:lpstr>
      <vt:lpstr>1. Рационализация учебного процесса:</vt:lpstr>
      <vt:lpstr>1. Рационализация учебного процесса:</vt:lpstr>
      <vt:lpstr>Технологии решения задач: 2. Развитие сетевых коммуникаций: </vt:lpstr>
      <vt:lpstr>Технологии решения задач:  2. Сетевые коммуникации:</vt:lpstr>
      <vt:lpstr> Технологии решения задач: 3. Научно-исследовательская деятельность: </vt:lpstr>
      <vt:lpstr> Технологии решения задач: 4. Взаимодействие с работодателями: </vt:lpstr>
      <vt:lpstr>5. Создание условий для        эффективной деятельности ППС  </vt:lpstr>
      <vt:lpstr>5. Создание условий для эффективной деятельности ППС</vt:lpstr>
      <vt:lpstr>5. Создание условий для эффективной деятельности ППС</vt:lpstr>
      <vt:lpstr> Результат к 2012 году </vt:lpstr>
      <vt:lpstr>Результат к 2021 году</vt:lpstr>
      <vt:lpstr>Результат к 2021 году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2016-03-01T14:54:36Z</dcterms:created>
  <dcterms:modified xsi:type="dcterms:W3CDTF">2016-03-12T07:53:52Z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TC101671299990</vt:lpwstr>
  </property>
</Properties>
</file>