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4" r:id="rId19"/>
    <p:sldId id="284" r:id="rId20"/>
    <p:sldId id="285" r:id="rId21"/>
    <p:sldId id="286" r:id="rId22"/>
    <p:sldId id="276" r:id="rId23"/>
    <p:sldId id="289" r:id="rId24"/>
    <p:sldId id="277" r:id="rId25"/>
    <p:sldId id="291" r:id="rId26"/>
    <p:sldId id="278" r:id="rId27"/>
    <p:sldId id="279" r:id="rId28"/>
    <p:sldId id="280" r:id="rId29"/>
    <p:sldId id="292" r:id="rId30"/>
    <p:sldId id="281" r:id="rId31"/>
    <p:sldId id="282" r:id="rId32"/>
    <p:sldId id="283" r:id="rId33"/>
    <p:sldId id="287" r:id="rId34"/>
    <p:sldId id="288" r:id="rId35"/>
    <p:sldId id="290" r:id="rId36"/>
    <p:sldId id="271" r:id="rId37"/>
  </p:sldIdLst>
  <p:sldSz cx="9144000" cy="6858000" type="screen4x3"/>
  <p:notesSz cx="681355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94823D-4A25-4548-93E6-B0A1F53DDAF2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235F6F-8A73-4E30-88C1-E9A16D56D8AA}">
      <dgm:prSet phldrT="[Текст]"/>
      <dgm:spPr/>
      <dgm:t>
        <a:bodyPr/>
        <a:lstStyle/>
        <a:p>
          <a:r>
            <a:rPr lang="ru-RU" dirty="0" smtClean="0"/>
            <a:t>Логопед</a:t>
          </a:r>
          <a:endParaRPr lang="ru-RU" dirty="0"/>
        </a:p>
      </dgm:t>
    </dgm:pt>
    <dgm:pt modelId="{04FDD2CD-9ED2-40D9-ADB7-A87E9C26CBFB}" type="parTrans" cxnId="{B247073F-F07D-4313-97E7-04CE9561612F}">
      <dgm:prSet/>
      <dgm:spPr/>
      <dgm:t>
        <a:bodyPr/>
        <a:lstStyle/>
        <a:p>
          <a:endParaRPr lang="ru-RU"/>
        </a:p>
      </dgm:t>
    </dgm:pt>
    <dgm:pt modelId="{FD6B9919-F74E-437F-B63B-5A2CB1053F3E}" type="sibTrans" cxnId="{B247073F-F07D-4313-97E7-04CE9561612F}">
      <dgm:prSet/>
      <dgm:spPr/>
      <dgm:t>
        <a:bodyPr/>
        <a:lstStyle/>
        <a:p>
          <a:endParaRPr lang="ru-RU"/>
        </a:p>
      </dgm:t>
    </dgm:pt>
    <dgm:pt modelId="{869D53E5-A0F2-4381-A32C-009C5197DA5C}">
      <dgm:prSet phldrT="[Текст]" custT="1"/>
      <dgm:spPr/>
      <dgm:t>
        <a:bodyPr/>
        <a:lstStyle/>
        <a:p>
          <a:r>
            <a:rPr lang="ru-RU" sz="1800" dirty="0" smtClean="0"/>
            <a:t>Учитель начальных классов</a:t>
          </a:r>
          <a:endParaRPr lang="ru-RU" sz="1800" dirty="0"/>
        </a:p>
      </dgm:t>
    </dgm:pt>
    <dgm:pt modelId="{D541F8B1-D692-439E-916D-89AE19372358}" type="parTrans" cxnId="{88A069B4-874A-426B-B9FE-4EEB16561C42}">
      <dgm:prSet/>
      <dgm:spPr/>
      <dgm:t>
        <a:bodyPr/>
        <a:lstStyle/>
        <a:p>
          <a:endParaRPr lang="ru-RU"/>
        </a:p>
      </dgm:t>
    </dgm:pt>
    <dgm:pt modelId="{0D63428B-9E62-4659-9FEB-41D676654779}" type="sibTrans" cxnId="{88A069B4-874A-426B-B9FE-4EEB16561C42}">
      <dgm:prSet/>
      <dgm:spPr/>
      <dgm:t>
        <a:bodyPr/>
        <a:lstStyle/>
        <a:p>
          <a:endParaRPr lang="ru-RU"/>
        </a:p>
      </dgm:t>
    </dgm:pt>
    <dgm:pt modelId="{9E6E3674-2DFF-4659-9934-9D09DA0052FA}">
      <dgm:prSet phldrT="[Текст]"/>
      <dgm:spPr/>
      <dgm:t>
        <a:bodyPr/>
        <a:lstStyle/>
        <a:p>
          <a:r>
            <a:rPr lang="ru-RU" dirty="0" smtClean="0"/>
            <a:t>Ребенок с ТНР</a:t>
          </a:r>
          <a:endParaRPr lang="ru-RU" dirty="0"/>
        </a:p>
      </dgm:t>
    </dgm:pt>
    <dgm:pt modelId="{8287D7A3-9A92-4856-817A-A3A672D849A2}" type="parTrans" cxnId="{D23FDB78-30E1-40A7-AFAA-5EEDF9261A37}">
      <dgm:prSet/>
      <dgm:spPr/>
      <dgm:t>
        <a:bodyPr/>
        <a:lstStyle/>
        <a:p>
          <a:endParaRPr lang="ru-RU"/>
        </a:p>
      </dgm:t>
    </dgm:pt>
    <dgm:pt modelId="{CB96CB11-715B-4EF8-BBE8-87F0C9454332}" type="sibTrans" cxnId="{D23FDB78-30E1-40A7-AFAA-5EEDF9261A37}">
      <dgm:prSet/>
      <dgm:spPr/>
      <dgm:t>
        <a:bodyPr/>
        <a:lstStyle/>
        <a:p>
          <a:endParaRPr lang="ru-RU"/>
        </a:p>
      </dgm:t>
    </dgm:pt>
    <dgm:pt modelId="{D51F528A-1340-43B8-8B7C-9A524833894B}">
      <dgm:prSet phldrT="[Текст]"/>
      <dgm:spPr/>
      <dgm:t>
        <a:bodyPr/>
        <a:lstStyle/>
        <a:p>
          <a:r>
            <a:rPr lang="ru-RU" dirty="0" smtClean="0"/>
            <a:t>Родители</a:t>
          </a:r>
          <a:endParaRPr lang="ru-RU" dirty="0"/>
        </a:p>
      </dgm:t>
    </dgm:pt>
    <dgm:pt modelId="{FC16754D-2F96-4B40-89E0-B7CF2FBBCDAF}" type="parTrans" cxnId="{6E1120AE-2132-460E-9207-7917D420877B}">
      <dgm:prSet/>
      <dgm:spPr/>
      <dgm:t>
        <a:bodyPr/>
        <a:lstStyle/>
        <a:p>
          <a:endParaRPr lang="ru-RU"/>
        </a:p>
      </dgm:t>
    </dgm:pt>
    <dgm:pt modelId="{DE0BA4E0-CD3F-49B2-B4DE-78FD8669A274}" type="sibTrans" cxnId="{6E1120AE-2132-460E-9207-7917D420877B}">
      <dgm:prSet/>
      <dgm:spPr/>
      <dgm:t>
        <a:bodyPr/>
        <a:lstStyle/>
        <a:p>
          <a:endParaRPr lang="ru-RU"/>
        </a:p>
      </dgm:t>
    </dgm:pt>
    <dgm:pt modelId="{7BD331C7-3C0C-4416-BD89-059F5E1CE7E3}">
      <dgm:prSet phldrT="[Текст]"/>
      <dgm:spPr/>
      <dgm:t>
        <a:bodyPr/>
        <a:lstStyle/>
        <a:p>
          <a:r>
            <a:rPr lang="ru-RU" dirty="0" smtClean="0"/>
            <a:t>Социум</a:t>
          </a:r>
          <a:endParaRPr lang="ru-RU" dirty="0"/>
        </a:p>
      </dgm:t>
    </dgm:pt>
    <dgm:pt modelId="{5A76F9CD-E52A-4DA4-BD8D-F84ECD2A000E}" type="parTrans" cxnId="{295EDDDB-88A9-4672-882E-4B42C829AEBF}">
      <dgm:prSet/>
      <dgm:spPr/>
      <dgm:t>
        <a:bodyPr/>
        <a:lstStyle/>
        <a:p>
          <a:endParaRPr lang="ru-RU"/>
        </a:p>
      </dgm:t>
    </dgm:pt>
    <dgm:pt modelId="{29C4958F-6BB8-4A41-B3DB-27D9BD45EA5F}" type="sibTrans" cxnId="{295EDDDB-88A9-4672-882E-4B42C829AEBF}">
      <dgm:prSet/>
      <dgm:spPr/>
      <dgm:t>
        <a:bodyPr/>
        <a:lstStyle/>
        <a:p>
          <a:endParaRPr lang="ru-RU"/>
        </a:p>
      </dgm:t>
    </dgm:pt>
    <dgm:pt modelId="{077D4E7C-E62D-48E0-A7A1-396D00520622}" type="pres">
      <dgm:prSet presAssocID="{AA94823D-4A25-4548-93E6-B0A1F53DDAF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3766CC-1145-4609-B7BC-688BA6AE9647}" type="pres">
      <dgm:prSet presAssocID="{AA94823D-4A25-4548-93E6-B0A1F53DDAF2}" presName="radial" presStyleCnt="0">
        <dgm:presLayoutVars>
          <dgm:animLvl val="ctr"/>
        </dgm:presLayoutVars>
      </dgm:prSet>
      <dgm:spPr/>
    </dgm:pt>
    <dgm:pt modelId="{4A344EF0-368F-4D2C-B5A5-57B737C8DB98}" type="pres">
      <dgm:prSet presAssocID="{76235F6F-8A73-4E30-88C1-E9A16D56D8AA}" presName="centerShape" presStyleLbl="vennNode1" presStyleIdx="0" presStyleCnt="5"/>
      <dgm:spPr/>
      <dgm:t>
        <a:bodyPr/>
        <a:lstStyle/>
        <a:p>
          <a:endParaRPr lang="ru-RU"/>
        </a:p>
      </dgm:t>
    </dgm:pt>
    <dgm:pt modelId="{D9E418B7-FD9C-441F-AF98-C14C4C05A4F9}" type="pres">
      <dgm:prSet presAssocID="{869D53E5-A0F2-4381-A32C-009C5197DA5C}" presName="node" presStyleLbl="vennNode1" presStyleIdx="1" presStyleCnt="5" custScaleX="163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C4194-5808-4096-98B4-AA880DD36ED8}" type="pres">
      <dgm:prSet presAssocID="{9E6E3674-2DFF-4659-9934-9D09DA0052FA}" presName="node" presStyleLbl="vennNode1" presStyleIdx="2" presStyleCnt="5" custScaleX="161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62EE82-4B67-41CF-95AF-3A65CDFF5E19}" type="pres">
      <dgm:prSet presAssocID="{D51F528A-1340-43B8-8B7C-9A524833894B}" presName="node" presStyleLbl="vennNode1" presStyleIdx="3" presStyleCnt="5" custScaleX="184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50EEE-3472-44B4-9919-31AD6C061C54}" type="pres">
      <dgm:prSet presAssocID="{7BD331C7-3C0C-4416-BD89-059F5E1CE7E3}" presName="node" presStyleLbl="vennNode1" presStyleIdx="4" presStyleCnt="5" custScaleX="160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781E97-4D4E-4B46-BE7F-FE123B7504F3}" type="presOf" srcId="{76235F6F-8A73-4E30-88C1-E9A16D56D8AA}" destId="{4A344EF0-368F-4D2C-B5A5-57B737C8DB98}" srcOrd="0" destOrd="0" presId="urn:microsoft.com/office/officeart/2005/8/layout/radial3"/>
    <dgm:cxn modelId="{295EDDDB-88A9-4672-882E-4B42C829AEBF}" srcId="{76235F6F-8A73-4E30-88C1-E9A16D56D8AA}" destId="{7BD331C7-3C0C-4416-BD89-059F5E1CE7E3}" srcOrd="3" destOrd="0" parTransId="{5A76F9CD-E52A-4DA4-BD8D-F84ECD2A000E}" sibTransId="{29C4958F-6BB8-4A41-B3DB-27D9BD45EA5F}"/>
    <dgm:cxn modelId="{D0B37EDE-A3BE-4ACA-B053-59CC0FAC703B}" type="presOf" srcId="{869D53E5-A0F2-4381-A32C-009C5197DA5C}" destId="{D9E418B7-FD9C-441F-AF98-C14C4C05A4F9}" srcOrd="0" destOrd="0" presId="urn:microsoft.com/office/officeart/2005/8/layout/radial3"/>
    <dgm:cxn modelId="{B247073F-F07D-4313-97E7-04CE9561612F}" srcId="{AA94823D-4A25-4548-93E6-B0A1F53DDAF2}" destId="{76235F6F-8A73-4E30-88C1-E9A16D56D8AA}" srcOrd="0" destOrd="0" parTransId="{04FDD2CD-9ED2-40D9-ADB7-A87E9C26CBFB}" sibTransId="{FD6B9919-F74E-437F-B63B-5A2CB1053F3E}"/>
    <dgm:cxn modelId="{D190ECCF-44A2-4EFD-A8EB-06C6F0A114D4}" type="presOf" srcId="{D51F528A-1340-43B8-8B7C-9A524833894B}" destId="{9562EE82-4B67-41CF-95AF-3A65CDFF5E19}" srcOrd="0" destOrd="0" presId="urn:microsoft.com/office/officeart/2005/8/layout/radial3"/>
    <dgm:cxn modelId="{6E1120AE-2132-460E-9207-7917D420877B}" srcId="{76235F6F-8A73-4E30-88C1-E9A16D56D8AA}" destId="{D51F528A-1340-43B8-8B7C-9A524833894B}" srcOrd="2" destOrd="0" parTransId="{FC16754D-2F96-4B40-89E0-B7CF2FBBCDAF}" sibTransId="{DE0BA4E0-CD3F-49B2-B4DE-78FD8669A274}"/>
    <dgm:cxn modelId="{8E9C5FF2-4AAE-4E79-BDC2-9AD8955BF257}" type="presOf" srcId="{AA94823D-4A25-4548-93E6-B0A1F53DDAF2}" destId="{077D4E7C-E62D-48E0-A7A1-396D00520622}" srcOrd="0" destOrd="0" presId="urn:microsoft.com/office/officeart/2005/8/layout/radial3"/>
    <dgm:cxn modelId="{F082BAE2-3306-43C4-AB83-BFF95CE14593}" type="presOf" srcId="{9E6E3674-2DFF-4659-9934-9D09DA0052FA}" destId="{15CC4194-5808-4096-98B4-AA880DD36ED8}" srcOrd="0" destOrd="0" presId="urn:microsoft.com/office/officeart/2005/8/layout/radial3"/>
    <dgm:cxn modelId="{88A069B4-874A-426B-B9FE-4EEB16561C42}" srcId="{76235F6F-8A73-4E30-88C1-E9A16D56D8AA}" destId="{869D53E5-A0F2-4381-A32C-009C5197DA5C}" srcOrd="0" destOrd="0" parTransId="{D541F8B1-D692-439E-916D-89AE19372358}" sibTransId="{0D63428B-9E62-4659-9FEB-41D676654779}"/>
    <dgm:cxn modelId="{5D1834C2-28A8-4AB4-8831-7BD2E11AB122}" type="presOf" srcId="{7BD331C7-3C0C-4416-BD89-059F5E1CE7E3}" destId="{C3150EEE-3472-44B4-9919-31AD6C061C54}" srcOrd="0" destOrd="0" presId="urn:microsoft.com/office/officeart/2005/8/layout/radial3"/>
    <dgm:cxn modelId="{D23FDB78-30E1-40A7-AFAA-5EEDF9261A37}" srcId="{76235F6F-8A73-4E30-88C1-E9A16D56D8AA}" destId="{9E6E3674-2DFF-4659-9934-9D09DA0052FA}" srcOrd="1" destOrd="0" parTransId="{8287D7A3-9A92-4856-817A-A3A672D849A2}" sibTransId="{CB96CB11-715B-4EF8-BBE8-87F0C9454332}"/>
    <dgm:cxn modelId="{2DE45EEF-1F18-4038-B51A-EBDCD10FDDEF}" type="presParOf" srcId="{077D4E7C-E62D-48E0-A7A1-396D00520622}" destId="{6A3766CC-1145-4609-B7BC-688BA6AE9647}" srcOrd="0" destOrd="0" presId="urn:microsoft.com/office/officeart/2005/8/layout/radial3"/>
    <dgm:cxn modelId="{84D484A5-3CDF-402F-932F-79CBA4C33899}" type="presParOf" srcId="{6A3766CC-1145-4609-B7BC-688BA6AE9647}" destId="{4A344EF0-368F-4D2C-B5A5-57B737C8DB98}" srcOrd="0" destOrd="0" presId="urn:microsoft.com/office/officeart/2005/8/layout/radial3"/>
    <dgm:cxn modelId="{0411003E-0156-4924-80A5-BEF40035E6DD}" type="presParOf" srcId="{6A3766CC-1145-4609-B7BC-688BA6AE9647}" destId="{D9E418B7-FD9C-441F-AF98-C14C4C05A4F9}" srcOrd="1" destOrd="0" presId="urn:microsoft.com/office/officeart/2005/8/layout/radial3"/>
    <dgm:cxn modelId="{FC337842-4648-4CD4-AA80-31E146E067CF}" type="presParOf" srcId="{6A3766CC-1145-4609-B7BC-688BA6AE9647}" destId="{15CC4194-5808-4096-98B4-AA880DD36ED8}" srcOrd="2" destOrd="0" presId="urn:microsoft.com/office/officeart/2005/8/layout/radial3"/>
    <dgm:cxn modelId="{868FCEF9-195C-4747-91C3-AD58C723914F}" type="presParOf" srcId="{6A3766CC-1145-4609-B7BC-688BA6AE9647}" destId="{9562EE82-4B67-41CF-95AF-3A65CDFF5E19}" srcOrd="3" destOrd="0" presId="urn:microsoft.com/office/officeart/2005/8/layout/radial3"/>
    <dgm:cxn modelId="{018699D9-72DA-44E8-81E3-F1D9391CF850}" type="presParOf" srcId="{6A3766CC-1145-4609-B7BC-688BA6AE9647}" destId="{C3150EEE-3472-44B4-9919-31AD6C061C54}" srcOrd="4" destOrd="0" presId="urn:microsoft.com/office/officeart/2005/8/layout/radial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435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7148E-67AD-448D-AB6C-1650C519325A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355" y="4724202"/>
            <a:ext cx="545084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435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3C18E-53B2-4A71-B15D-3E7F210E8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68E9-36A3-4E91-A230-C957D0141776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68E9-36A3-4E91-A230-C957D0141776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68E9-36A3-4E91-A230-C957D0141776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CE121-E0F2-4048-ADDC-CF6E61CFD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68E9-36A3-4E91-A230-C957D0141776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68E9-36A3-4E91-A230-C957D0141776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68E9-36A3-4E91-A230-C957D0141776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68E9-36A3-4E91-A230-C957D0141776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68E9-36A3-4E91-A230-C957D0141776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68E9-36A3-4E91-A230-C957D0141776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68E9-36A3-4E91-A230-C957D0141776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68E9-36A3-4E91-A230-C957D0141776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268E9-36A3-4E91-A230-C957D0141776}" type="datetimeFigureOut">
              <a:rPr lang="ru-RU" smtClean="0"/>
              <a:pPr/>
              <a:t>26.08.2017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new.asou-mo.ru/index.php/ru/konferents-kholl/vebinary/item/2066-vebinar-proektirovanie-adaptirovannoj-obshcheobrazovatelnoj-programmy-dlya-detej-s-tnr-v-usloviyakh-realizatsii-fgos-noo-dlya-detej-s-ovz-variant-5-1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new.asou-mo.ru/index.php/ru/konferents-kholl/vebinary/item/2351-vebinar-proektirovanie-adaptirovannoj-obshcheobrazovatelnoj-programmy-dlya-detej-s-tnr-v-usloviyakh-realizatsii-fgos-noo-dlya-detej-s-ovz-variant-5-2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Pictures\kartinki_shkola_deti_uchitelya_6.jpg"/>
          <p:cNvPicPr>
            <a:picLocks noChangeAspect="1" noChangeArrowheads="1"/>
          </p:cNvPicPr>
          <p:nvPr/>
        </p:nvPicPr>
        <p:blipFill>
          <a:blip r:embed="rId3">
            <a:lum bright="51000" contrast="-10000"/>
          </a:blip>
          <a:srcRect/>
          <a:stretch>
            <a:fillRect/>
          </a:stretch>
        </p:blipFill>
        <p:spPr bwMode="auto">
          <a:xfrm>
            <a:off x="285720" y="514350"/>
            <a:ext cx="8643998" cy="58293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реализации ФГОС для детей с ТНР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Грибова О.Е. </a:t>
            </a:r>
          </a:p>
          <a:p>
            <a:pPr algn="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к.п.н., зав.кафедрой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специального и инклюзивного образования </a:t>
            </a:r>
          </a:p>
          <a:p>
            <a:pPr algn="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ГБОУ ВО МО АСОУ</a:t>
            </a:r>
            <a:endParaRPr lang="ru-RU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духовно-нравственного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Должна включать перечень планируемых социальных компетенций, моделей поведения, формы организации работы.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коррекционной работы (направления)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Вариант 5.1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Вариант 5.2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b="1" u="sng" dirty="0" smtClean="0"/>
                        <a:t>Коррекционная </a:t>
                      </a:r>
                      <a:r>
                        <a:rPr lang="ru-RU" sz="2000" dirty="0" smtClean="0"/>
                        <a:t>помощь в овладении базовым содержанием.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dirty="0" smtClean="0"/>
                        <a:t>Коррекция нарушений устной речи, коррекция и предупреждение нарушений чтения и письма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dirty="0" smtClean="0"/>
                        <a:t>Формирование сознательного использования языковых средств  в процессе коммуникации.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dirty="0" smtClean="0"/>
                        <a:t>Формирование положительной мотивации к обучению через обеспечения успеха в ходе логопедических занятий.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НЕТ ДИАГНОСТИКИ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dirty="0" smtClean="0"/>
                        <a:t>Диагностика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dirty="0" smtClean="0"/>
                        <a:t>Коррекционно-развивающая работа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dirty="0" smtClean="0"/>
                        <a:t>Консультативная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dirty="0" smtClean="0"/>
                        <a:t>Информационно-просветительская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оценки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</a:t>
                      </a:r>
                      <a:r>
                        <a:rPr lang="ru-RU" baseline="0" dirty="0" smtClean="0"/>
                        <a:t> 5.1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5.2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Система оценки соответствует оценке результатов освоения НОО, но при этом должна учитывать  результаты коррекционной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Особенностями системы оценки: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Реализация </a:t>
                      </a:r>
                      <a:r>
                        <a:rPr lang="ru-RU" dirty="0" err="1" smtClean="0"/>
                        <a:t>системно-деятельностного</a:t>
                      </a:r>
                      <a:r>
                        <a:rPr lang="ru-RU" dirty="0" smtClean="0"/>
                        <a:t> подхода к оценке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Реализация уровневого подхода к разработке системы оценки, инструментария и представления их.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Оценка достижений не только эффективности </a:t>
                      </a:r>
                      <a:r>
                        <a:rPr lang="ru-RU" dirty="0" err="1" smtClean="0"/>
                        <a:t>кор.-развивающей</a:t>
                      </a:r>
                      <a:r>
                        <a:rPr lang="ru-RU" dirty="0" smtClean="0"/>
                        <a:t> работы в предметной области, но и в формировании коммуникативных умений и навыков.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u="sng" dirty="0" smtClean="0"/>
                        <a:t>Критерии эффективности устанавливаются не в сопоставлении с общими нормативами, а исходя из достижения оптимальных успехов, которые могут быть достигнуты при правильной организации обучения.</a:t>
                      </a:r>
                      <a:endParaRPr lang="ru-RU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условиям реализации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Требования к кадрам – нет учителя-логопеда.</a:t>
            </a:r>
          </a:p>
          <a:p>
            <a:r>
              <a:rPr lang="ru-RU" dirty="0" smtClean="0"/>
              <a:t>Требования к материально-техническим условиям – появляется дистанционная форма обучения «с применением исключительно дистанционных образовательных технологий».</a:t>
            </a:r>
          </a:p>
          <a:p>
            <a:r>
              <a:rPr lang="ru-RU" dirty="0" smtClean="0"/>
              <a:t>Требования к учебникам в варианте 5.2 позволяет использовать базовые и специальные учебники, альтернативные средства коммуникации.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результатам освоения АООП НОО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Предметные результаты освоения АООА НОО.</a:t>
            </a:r>
          </a:p>
          <a:p>
            <a:pPr>
              <a:buNone/>
            </a:pPr>
            <a:r>
              <a:rPr lang="ru-RU" dirty="0" smtClean="0"/>
              <a:t>    Вариант 5.2 более развернутые результаты, касающиеся результатов коррекционно-развивающей работы, преимущественно в сфере языковых и речевых навыков, а также коммуникативных умений. В ряде случаев более сложные, чем в варианте 5.1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2800" dirty="0" smtClean="0"/>
              <a:t>Требования к результатам освоения АООП НОО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186766" cy="5054617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Результаты освоения коррекционно-развивающей области АООП НОО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928802"/>
          <a:ext cx="8429684" cy="450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5693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5.1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5.2</a:t>
                      </a:r>
                      <a:endParaRPr lang="ru-RU" dirty="0"/>
                    </a:p>
                  </a:txBody>
                  <a:tcPr/>
                </a:tc>
              </a:tr>
              <a:tr h="393119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Подробно описываются результаты 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В области языковых и речевых средств общения (нормализация устной и письменной речи).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Безопасности жизнедеятельности.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Социально-бытовых умений.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Коммуникативных навыков.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Осмысления картины мира и социума.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«Результаты освоения содержания коррекционных курсов и подгрупповой /индивидуальной логопедической работы определяются уровнем речевого развития (</a:t>
                      </a:r>
                      <a:r>
                        <a:rPr lang="en-US" sz="2000" dirty="0" smtClean="0"/>
                        <a:t>I</a:t>
                      </a:r>
                      <a:r>
                        <a:rPr lang="ru-RU" sz="2000" dirty="0" smtClean="0"/>
                        <a:t>,</a:t>
                      </a:r>
                      <a:r>
                        <a:rPr lang="en-US" sz="2000" dirty="0" smtClean="0"/>
                        <a:t> II</a:t>
                      </a:r>
                      <a:r>
                        <a:rPr lang="ru-RU" sz="2000" dirty="0" smtClean="0"/>
                        <a:t>,</a:t>
                      </a:r>
                      <a:r>
                        <a:rPr lang="en-US" sz="2000" dirty="0" smtClean="0"/>
                        <a:t> III</a:t>
                      </a:r>
                      <a:r>
                        <a:rPr lang="ru-RU" sz="2000" dirty="0" smtClean="0"/>
                        <a:t> уровнем по Р.Е.Левиной), видом речевой патологии (</a:t>
                      </a:r>
                      <a:r>
                        <a:rPr lang="ru-RU" sz="2000" dirty="0" err="1" smtClean="0"/>
                        <a:t>анартрия</a:t>
                      </a:r>
                      <a:r>
                        <a:rPr lang="ru-RU" sz="2000" dirty="0" smtClean="0"/>
                        <a:t>, дизартрия, алалия, афазия, </a:t>
                      </a:r>
                      <a:r>
                        <a:rPr lang="ru-RU" sz="2000" dirty="0" err="1" smtClean="0"/>
                        <a:t>ринолалия</a:t>
                      </a:r>
                      <a:r>
                        <a:rPr lang="ru-RU" sz="2000" dirty="0" smtClean="0"/>
                        <a:t>, заикание и пр.), структурой речевого дефекта обучающихся с ТНР».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8501122" cy="5303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2"/>
              </a:tblGrid>
              <a:tr h="77732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+++++</a:t>
                      </a:r>
                      <a:endParaRPr lang="ru-RU" sz="2400" dirty="0"/>
                    </a:p>
                  </a:txBody>
                  <a:tcPr/>
                </a:tc>
              </a:tr>
              <a:tr h="630499"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Определена категория детей с ТНР.</a:t>
                      </a:r>
                      <a:endParaRPr lang="ru-RU" dirty="0"/>
                    </a:p>
                  </a:txBody>
                  <a:tcPr/>
                </a:tc>
              </a:tr>
              <a:tr h="630499">
                <a:tc>
                  <a:txBody>
                    <a:bodyPr/>
                    <a:lstStyle/>
                    <a:p>
                      <a:r>
                        <a:rPr lang="ru-RU" dirty="0" smtClean="0"/>
                        <a:t>В основу положена психолого-педагогическая классификация.</a:t>
                      </a:r>
                      <a:endParaRPr lang="ru-RU" dirty="0"/>
                    </a:p>
                  </a:txBody>
                  <a:tcPr/>
                </a:tc>
              </a:tr>
              <a:tr h="1088258">
                <a:tc>
                  <a:txBody>
                    <a:bodyPr/>
                    <a:lstStyle/>
                    <a:p>
                      <a:r>
                        <a:rPr lang="ru-RU" dirty="0" smtClean="0"/>
                        <a:t>Закреплены традиционные формы организации помощи детям с речевой патологией (</a:t>
                      </a:r>
                      <a:r>
                        <a:rPr lang="ru-RU" dirty="0" err="1" smtClean="0"/>
                        <a:t>логопункт</a:t>
                      </a:r>
                      <a:r>
                        <a:rPr lang="ru-RU" dirty="0" smtClean="0"/>
                        <a:t>, специальная школа, классы).</a:t>
                      </a:r>
                      <a:endParaRPr lang="ru-RU" dirty="0"/>
                    </a:p>
                  </a:txBody>
                  <a:tcPr/>
                </a:tc>
              </a:tr>
              <a:tr h="1088258">
                <a:tc>
                  <a:txBody>
                    <a:bodyPr/>
                    <a:lstStyle/>
                    <a:p>
                      <a:r>
                        <a:rPr lang="ru-RU" dirty="0" smtClean="0"/>
                        <a:t>Закреплены</a:t>
                      </a:r>
                      <a:r>
                        <a:rPr lang="ru-RU" baseline="0" dirty="0" smtClean="0"/>
                        <a:t> возможности вариативных форм организации и содержания коррекционной области</a:t>
                      </a:r>
                      <a:endParaRPr lang="ru-RU" dirty="0"/>
                    </a:p>
                  </a:txBody>
                  <a:tcPr/>
                </a:tc>
              </a:tr>
              <a:tr h="1088258">
                <a:tc>
                  <a:txBody>
                    <a:bodyPr/>
                    <a:lstStyle/>
                    <a:p>
                      <a:r>
                        <a:rPr lang="ru-RU" dirty="0" smtClean="0"/>
                        <a:t>Подчеркнута роль родителей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/>
          <a:lstStyle/>
          <a:p>
            <a:r>
              <a:rPr lang="ru-RU" dirty="0" smtClean="0"/>
              <a:t>Программы </a:t>
            </a:r>
            <a:endParaRPr lang="ru-RU" dirty="0"/>
          </a:p>
        </p:txBody>
      </p:sp>
      <p:pic>
        <p:nvPicPr>
          <p:cNvPr id="2050" name="Picture 2" descr="C:\Users\admin\Pictures\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714752"/>
            <a:ext cx="3738572" cy="2093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3286124"/>
            <a:ext cx="3553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http://fgosreestr.ru/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2428868"/>
            <a:ext cx="664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http://www.prosv.ru/news/show/2680.html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436880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Вариант 5.1</a:t>
            </a:r>
            <a:br>
              <a:rPr lang="ru-RU" sz="3100" b="1" dirty="0" smtClean="0"/>
            </a:br>
            <a:r>
              <a:rPr lang="ru-RU" sz="3100" b="1" dirty="0" smtClean="0"/>
              <a:t>Т.П</a:t>
            </a:r>
            <a:r>
              <a:rPr lang="ru-RU" sz="3100" b="1" dirty="0" smtClean="0"/>
              <a:t>. </a:t>
            </a:r>
            <a:r>
              <a:rPr lang="ru-RU" sz="3100" b="1" dirty="0" smtClean="0"/>
              <a:t>Бессонова (А.В. </a:t>
            </a:r>
            <a:r>
              <a:rPr lang="ru-RU" sz="3100" b="1" dirty="0" err="1" smtClean="0"/>
              <a:t>Ястребова</a:t>
            </a:r>
            <a:r>
              <a:rPr lang="ru-RU" sz="3100" b="1" dirty="0" smtClean="0"/>
              <a:t>)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 </a:t>
            </a:r>
            <a:r>
              <a:rPr lang="ru-RU" sz="3100" b="1" dirty="0" smtClean="0"/>
              <a:t>Методические </a:t>
            </a:r>
            <a:r>
              <a:rPr lang="ru-RU" sz="3100" b="1" dirty="0" smtClean="0"/>
              <a:t>рекомендации к организации и содержанию логопедической работы учителя-логопеда общеобразовательного учреждения</a:t>
            </a: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>( принципы дифференциальной диагностики и основные направления формирования предпосылок к полноценному усвоению программы обучения родному языку у детей с первичной речевой патологией)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143380"/>
            <a:ext cx="8329642" cy="198278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процессе специального обучения учитель-логопед формирует ПРЕДПОСЫЛКИ к овладению учебным материалом, т.е. восполняет пробелы речевого недоразвития, не имея целью изучение программного материала по русскому языку.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Схема-план коррекционного обучения детей с ОНР (ФФН).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071547"/>
          <a:ext cx="8858280" cy="5125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145"/>
                <a:gridCol w="2318929"/>
                <a:gridCol w="1855143"/>
                <a:gridCol w="2829063"/>
              </a:tblGrid>
              <a:tr h="13474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Этапы коррекционной работы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работы по преодолению отклонения речевого развития у детей.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Лингвистические термины, используемые в процессе логопедических занятиях.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Восполнения пробелов в формировании психологических предпосылок.</a:t>
                      </a:r>
                    </a:p>
                  </a:txBody>
                  <a:tcPr marL="25400" marR="25400" marT="0" marB="0"/>
                </a:tc>
              </a:tr>
              <a:tr h="36531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этап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Восполнение пробелов в развитии звуковой стороны речи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полноценных представлений о звуковом составе слова на базе развития фонематического восприятия и навыков анализа и синтеза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звуко-слогового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состава слова,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дефектов произношения.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Звуки и буквы, гласные и согласные; слог слов; твердые и мягкие согласные; разделительный </a:t>
                      </a:r>
                      <a:r>
                        <a:rPr lang="ru-RU" sz="1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ь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 </a:t>
                      </a:r>
                      <a:r>
                        <a:rPr lang="ru-RU" sz="1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ъ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звонкие и глухие согласные; ударение; двойные согласные.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навыков организации учебной работы, Развитие наблюдательности к языковым явлениям, развитие слухового внимания и памяти, самоконтроля, контрольных действий, способности к переключению.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словесно-логического мышления, коммуникативной активности. Формирования произвольной деятельности.</a:t>
                      </a: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186766" cy="462598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АООП НОО для обучающихся с тяжелыми нарушениями речи (ТНР) </a:t>
            </a:r>
          </a:p>
          <a:p>
            <a:pPr algn="r">
              <a:buNone/>
            </a:pPr>
            <a:r>
              <a:rPr lang="ru-RU" sz="2800" dirty="0" smtClean="0"/>
              <a:t>Приложение 5</a:t>
            </a:r>
            <a:endParaRPr lang="ru-RU" sz="2800" dirty="0"/>
          </a:p>
        </p:txBody>
      </p:sp>
      <p:pic>
        <p:nvPicPr>
          <p:cNvPr id="1026" name="Picture 2" descr="C:\Users\admin\Pictures\text_ttt-1_ic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857628"/>
            <a:ext cx="3846877" cy="2273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" y="0"/>
          <a:ext cx="9144004" cy="6554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  <a:gridCol w="2286001"/>
                <a:gridCol w="2286001"/>
                <a:gridCol w="2286001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Этапы коррекционной 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 по преодолению отклонения речевого развития у детей.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Лингвистические термины, используемые в процессе логопедических занятиях.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Восполнения пробелов в формировании психологических предпосылок.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этап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Восполнение пробелов в развитии лексико-грамматических средств языка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1. Уточнение значений имеющихся у детей слов и дальнейшее обогащение словарного запаса как путем накопления новых слов, относящихся к различным частям речи, так и за счет развития у детей умения активно пользоваться различными способами словообразования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2. Уточнение, развитие и совершенствование грамматического оформления речи путем овладения детьми словосочетаниями, связью слов в предложении, моделями предложений различных синтаксических конструкций. Совершенствование умения строить и перестраивать предложения адекватно замыслу.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Состав слова: корень слова, однокоренные родственные слова, окончание, приставка., суффикс; приставки и предлоги; сложные слова; род число, падеж имен существительных и прилагательных, число и время глаголов; безударные гласные.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навыков организации учебной работы, Развитие наблюдательности к языковым явлениям, развитие слухового внимания и памяти, самоконтроля, контрольных действий, способности к переключению.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и развитие словесно-логического мышления, коммуникативной активности. И формирование произвольной деятельности.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III этап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Восполнение пробелов в формировании связной речи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навыков построения связного высказывания: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а) установлении логической последовательности, связности;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б) отбор языковых средств для построения высказывания в тех или иных целях общения (доказательство, оценка и т.п.)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Предложения повествовательные, вопросительные, восклицательные; связь слов в предложении; предложения с однородными членами, сложносочиненные и сложноподчиненные предложения; текст, тема, главная мысль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навыков организации учебной 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наблюдательности ,к языковым явлениям, развитие слухового внимания и памяти, самоконтроля контрольных действий, способности к переключению.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словестно-логического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мышления, коммуникативной активности. И формирование произвольной деятельности.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Субъекты деятельности логопеда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8229600" cy="4597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Примерные АООП НОО для детей с </a:t>
            </a:r>
            <a:r>
              <a:rPr lang="ru-RU" dirty="0" smtClean="0"/>
              <a:t>ТНР (вариант 5.2)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Учебный план (соотношение базовой или коррекционной части)</a:t>
            </a:r>
          </a:p>
          <a:p>
            <a:r>
              <a:rPr lang="ru-RU" dirty="0" smtClean="0"/>
              <a:t>Распределение функционала педагогов</a:t>
            </a:r>
          </a:p>
          <a:p>
            <a:r>
              <a:rPr lang="ru-RU" dirty="0" smtClean="0"/>
              <a:t>Соотнесение содержания программ между собой.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Учебный план (</a:t>
            </a:r>
            <a:r>
              <a:rPr lang="en-US" dirty="0" smtClean="0"/>
              <a:t>I</a:t>
            </a:r>
            <a:r>
              <a:rPr lang="ru-RU" dirty="0" smtClean="0"/>
              <a:t> отделение)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Коррекционная направленность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hangingPunct="0"/>
            <a:r>
              <a:rPr sz="1600" smtClean="0"/>
              <a:t>Каждый из разделов программы, наряду с общеобразовательными задачами, обязательно включает систематическую и планомерную работу по формированию и развитию самостоятельной речи учащихся, которая осуществляется разными путями, но ведет к единой цеди</a:t>
            </a:r>
            <a:r>
              <a:rPr lang="en-US" sz="1600" dirty="0" smtClean="0"/>
              <a:t> -</a:t>
            </a:r>
            <a:r>
              <a:rPr sz="1600" smtClean="0"/>
              <a:t> ликвидировать в процессе обучения недостатки речевого развития ребенка и создать у него готовность к овладению школьными навыками и умениями.</a:t>
            </a:r>
          </a:p>
          <a:p>
            <a:pPr hangingPunct="0"/>
            <a:r>
              <a:rPr sz="1600" smtClean="0"/>
              <a:t>На специальных уроках Окружающий мир </a:t>
            </a:r>
            <a:r>
              <a:rPr lang="ru-RU" sz="1600" dirty="0" smtClean="0"/>
              <a:t> и Р</a:t>
            </a:r>
            <a:r>
              <a:rPr sz="1600" smtClean="0"/>
              <a:t>азвитие речи </a:t>
            </a:r>
            <a:r>
              <a:rPr sz="1600" smtClean="0"/>
              <a:t>учащиеся получают не  только знания об окружающих их предметах, временах года, нормах общения, но и практическую речевую подготовку. Они приучаются наблюдать, анализировать и обобщать различные процессы языковой действительности. На этих уроках ведется работа по развитию диалогической и монологической форм речи на основе обогащения и уточнения словарного запаса и практического овладения основными закономерностями грамматического строя языка.</a:t>
            </a:r>
          </a:p>
          <a:p>
            <a:pPr hangingPunct="0"/>
            <a:r>
              <a:rPr sz="1600" smtClean="0"/>
              <a:t>На уроках произношения на основе коррекционных упражнений формируется правильное усвоение звуковой структуры слова, произношение и восприятие звуков, а также первоначальный навык звукового анализа. На уроках развития речи и на уроках произношения учащиеся овладевают языком для повседневного общения с окружающими, получают основу для овладения грамотой, грамматикой, правописанием и чтением.</a:t>
            </a:r>
          </a:p>
          <a:p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47500" lnSpcReduction="20000"/>
          </a:bodyPr>
          <a:lstStyle/>
          <a:p>
            <a:pPr hangingPunct="0"/>
            <a:r>
              <a:rPr lang="ru-RU" sz="3800" dirty="0" smtClean="0"/>
              <a:t>Обучение грамоте является не только средством приобретения первоначальных навыков правильного чтения и грамотного письма, но также одним из способов формирования устной речи, благодаря развитию познавательных процессов, наблюдениям и обобщениям в области речевых звуков.</a:t>
            </a:r>
          </a:p>
          <a:p>
            <a:pPr hangingPunct="0"/>
            <a:r>
              <a:rPr lang="ru-RU" sz="3800" dirty="0" smtClean="0"/>
              <a:t>Уроки чтения также предусматривают, помимо формирования техники чтения и решения общеобразовательных и воспитательных задач, использование чтения как коррекционного средства развития речи. Эти уроки являются эффективным средством закрепления правильного произношения звуков и слов различной слоговой структуры, накопления и обогащения словарного запаса, развития грамматического строя языка, понимания синтаксических конструкций и овладения различными видами речи (описательной, повествовательной и т.д.).</a:t>
            </a:r>
          </a:p>
          <a:p>
            <a:pPr hangingPunct="0"/>
            <a:r>
              <a:rPr lang="ru-RU" sz="3800" dirty="0" smtClean="0"/>
              <a:t>В начале каждого года учитель школы для детей с тяжелыми нарушениями речи одновременно с изучением программного материала должен определить уровень речевого развития каждого ребенка: объем словарного запаса, правильное употребление грамматических форм, навыки произношения звуков и слов различной слоговой структуры, </a:t>
            </a:r>
            <a:r>
              <a:rPr lang="ru-RU" sz="3800" dirty="0" err="1" smtClean="0"/>
              <a:t>сформированность</a:t>
            </a:r>
            <a:r>
              <a:rPr lang="ru-RU" sz="3800" dirty="0" smtClean="0"/>
              <a:t> фонематического слуха, наличие специфических затруднений на письме и при чтении. Показатели речевого развития, выявленные в начало года, и последующие изменения в процессе коррекционного обучения у каждого ученика отмечаются в речевых картах.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Развитие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sz="6000" b="1" smtClean="0"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sz="6000" smtClean="0">
                <a:latin typeface="Times New Roman" pitchFamily="18" charset="0"/>
                <a:cs typeface="Times New Roman" pitchFamily="18" charset="0"/>
              </a:rPr>
              <a:t>предметного курса «Развитие речи» является формирование и совершенствование у обучающихся с общим недоразвитием речи полноценных языковых средств и форм общения с учетом их взаимодействия и актуальных знаний об окружающем мире.</a:t>
            </a:r>
          </a:p>
          <a:p>
            <a:r>
              <a:rPr b="1" smtClean="0"/>
              <a:t>	Задачи:</a:t>
            </a:r>
            <a:endParaRPr smtClean="0"/>
          </a:p>
          <a:p>
            <a:r>
              <a:rPr smtClean="0"/>
              <a:t>- уточнить, расширить и активизировать словарный запас, т.е. формировать лексическую основу слова;</a:t>
            </a:r>
          </a:p>
          <a:p>
            <a:r>
              <a:rPr smtClean="0"/>
              <a:t>- практически усвоить основные закономерности грамматического строя речи;</a:t>
            </a:r>
          </a:p>
          <a:p>
            <a:r>
              <a:rPr smtClean="0"/>
              <a:t>- развивать связную речь (устную и письменную) на основе дифференцированного использования средств языка (лексических, грамматических, фонетических) в соответствии с условиями общения;</a:t>
            </a:r>
          </a:p>
          <a:p>
            <a:r>
              <a:rPr smtClean="0"/>
              <a:t>- углубить и обогатить знания об окружающем мире, о человеке, его месте в природе, обществе, истории;</a:t>
            </a:r>
          </a:p>
          <a:p>
            <a:r>
              <a:rPr smtClean="0"/>
              <a:t>- формировать речевую мотивацию и коммуникативно-речевую активность школьников, потребность участвовать в творческой деятельности в природе и обществе;</a:t>
            </a:r>
          </a:p>
          <a:p>
            <a:r>
              <a:rPr smtClean="0"/>
              <a:t>- развивать умения и навыки наблюдать, анализировать и обобщать, характеризовать объекты окружающего мира, рассуждать, решать творческие коммуникативно-речевые задачи;</a:t>
            </a:r>
          </a:p>
          <a:p>
            <a:r>
              <a:rPr smtClean="0"/>
              <a:t>- формировать умение сотрудничать в выработке и реализации общей коммуникативной цели, активизировать речевую практику в процессе организации речевого взаимодействия со взрослым и сверстниками (обеспечение обратной связи);</a:t>
            </a:r>
          </a:p>
          <a:p>
            <a:r>
              <a:rPr smtClean="0"/>
              <a:t>- воспитать позитивное эмоционально-ценностное отношение к окружающему миру и родной речи, стремление развивать экологическую и духовно-нравственную культуру.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/>
              <a:t>В процессе формирования произношения учитываются следующие дидактические принципы:</a:t>
            </a:r>
            <a:br>
              <a:rPr sz="320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smtClean="0"/>
              <a:t>1.        обучение нормативному произношению всех звуков русского языка на основе учета речевого развития учащихся, типичных и индивидуальных особенностей речи детей с разными формами речевых расстройств;</a:t>
            </a:r>
          </a:p>
          <a:p>
            <a:r>
              <a:rPr smtClean="0"/>
              <a:t>2.        реализация задач формирования у учащихся речевого общения и активной речевой практики на основе установления взаимосвязи между фонетическими, лексическими и грамматическими компонентами языка;</a:t>
            </a:r>
          </a:p>
          <a:p>
            <a:r>
              <a:rPr smtClean="0"/>
              <a:t>3.        создание оптимального соотношения между осознанным усвоением речи и степенью автоматизированности речевой деятельности;</a:t>
            </a:r>
          </a:p>
          <a:p>
            <a:r>
              <a:rPr smtClean="0"/>
              <a:t>4.        обучение на основе формирования практических языковых обобщений;</a:t>
            </a:r>
          </a:p>
          <a:p>
            <a:r>
              <a:rPr smtClean="0"/>
              <a:t>5.        этапность и концентричность в подаче учебного материала;</a:t>
            </a:r>
          </a:p>
          <a:p>
            <a:r>
              <a:rPr smtClean="0"/>
              <a:t>6.  учет онтогенетической последовательности становления звуковой стороны речи у детей.</a:t>
            </a: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/>
              <a:t>Методическая основа обучения произношению включает:</a:t>
            </a:r>
            <a:br>
              <a:rPr sz="320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sz="3500" smtClean="0"/>
              <a:t>построение обучения произношению </a:t>
            </a:r>
            <a:r>
              <a:rPr sz="3500" u="sng" smtClean="0"/>
              <a:t>с учетом частотности звуков</a:t>
            </a:r>
            <a:r>
              <a:rPr sz="3500" smtClean="0"/>
              <a:t> и обозначающих их букв, а также с </a:t>
            </a:r>
            <a:r>
              <a:rPr sz="3500" u="sng" smtClean="0"/>
              <a:t>учетом вероятности </a:t>
            </a:r>
            <a:r>
              <a:rPr sz="3500" smtClean="0"/>
              <a:t>возникновения фонологических ошибок на письме и при чтении. Поэтому звуки, наиболее часто смешиваемые и заменяемее учениками изучаются не подряд, а с некоторыми промежутками. Кроме того, обязательным условием успешного формирования звуковой стороны речи является включение специальных уроков по дифференциации оппозиционных фонем;</a:t>
            </a:r>
          </a:p>
          <a:p>
            <a:pPr lvl="0"/>
            <a:r>
              <a:rPr sz="3500" smtClean="0"/>
              <a:t>обязательное усвоение детьми слогов типа СГ (условно называемых в методической литературе слияниями) как единицы чтения, что позволяет формировать метапредметные навыки опережающим темпом;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применение </a:t>
            </a:r>
            <a:r>
              <a:rPr lang="ru-RU" u="sng" dirty="0" smtClean="0"/>
              <a:t>оригинальных схем-моделей разнотипных слогов, слов и предложений,</a:t>
            </a:r>
            <a:r>
              <a:rPr lang="ru-RU" dirty="0" smtClean="0"/>
              <a:t> помогающих детям в усвоении реально существующих в языке соотношений между звуковой и графической формами слов и формирующими навык моделирования и конструирования языковых явлений. Использование графических схем на основе абстрагирования от языковой оболочки направлен на формирование таких процессов, как </a:t>
            </a:r>
            <a:r>
              <a:rPr lang="ru-RU" dirty="0" smtClean="0"/>
              <a:t>обобщение</a:t>
            </a:r>
            <a:r>
              <a:rPr lang="ru-RU" dirty="0" smtClean="0"/>
              <a:t>, классификация, сравнение и проч. языковых явлений;</a:t>
            </a:r>
          </a:p>
          <a:p>
            <a:pPr lvl="0"/>
            <a:r>
              <a:rPr lang="ru-RU" dirty="0" smtClean="0"/>
              <a:t>использование </a:t>
            </a:r>
            <a:r>
              <a:rPr lang="ru-RU" u="sng" dirty="0" smtClean="0"/>
              <a:t>цветовых сигналов и графических знаков </a:t>
            </a:r>
            <a:r>
              <a:rPr lang="ru-RU" dirty="0" smtClean="0"/>
              <a:t>при обозначении звуков, слов и предложений, а также символических обозначений разных типов заданий и упражнений позволяет формировать метаязыковые навыки у детей как одно из условий развития словесно-логического мышления;</a:t>
            </a:r>
          </a:p>
          <a:p>
            <a:pPr lvl="0"/>
            <a:r>
              <a:rPr lang="ru-RU" dirty="0" smtClean="0"/>
              <a:t>изучение главных характеристик, свойств и дифференциальных признаков звуков русского языка, как базы для практического усвоения звукового строя речи учащимся с ТНР;</a:t>
            </a:r>
          </a:p>
          <a:p>
            <a:pPr lvl="0"/>
            <a:r>
              <a:rPr lang="ru-RU" dirty="0" smtClean="0"/>
              <a:t>формирование у детей ведущих видов устной речевой деятельности — </a:t>
            </a:r>
            <a:r>
              <a:rPr lang="ru-RU" u="sng" dirty="0" smtClean="0"/>
              <a:t>говорения и слушания</a:t>
            </a:r>
            <a:r>
              <a:rPr lang="ru-RU" dirty="0" smtClean="0"/>
              <a:t>, на основе которых строится процесс обучения. (Навыки чтения и письма формируются в большей степени на уроках обучения грамоте.)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Основания комплектования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Психолого-педагогическая классификация (Р.Е. Левина)</a:t>
            </a:r>
          </a:p>
          <a:p>
            <a:pPr>
              <a:buNone/>
            </a:pPr>
            <a:r>
              <a:rPr lang="ru-RU" dirty="0" smtClean="0"/>
              <a:t>Учитывается:</a:t>
            </a:r>
          </a:p>
          <a:p>
            <a:r>
              <a:rPr lang="ru-RU" dirty="0" smtClean="0"/>
              <a:t>Сохранный интеллект</a:t>
            </a:r>
          </a:p>
          <a:p>
            <a:r>
              <a:rPr lang="ru-RU" dirty="0" smtClean="0"/>
              <a:t>Сохранный слух</a:t>
            </a:r>
          </a:p>
          <a:p>
            <a:r>
              <a:rPr lang="ru-RU" dirty="0" smtClean="0"/>
              <a:t>Лингвистическая структура дефекта устной или письменной речи</a:t>
            </a:r>
          </a:p>
          <a:p>
            <a:pPr>
              <a:buNone/>
            </a:pPr>
            <a:r>
              <a:rPr lang="ru-RU" dirty="0" smtClean="0"/>
              <a:t>Организация может разработать один или несколько вариантов АООП НОО с учетом особых образовательных потребностей обучающихся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Н</a:t>
            </a:r>
            <a:r>
              <a:rPr sz="3200" i="1" smtClean="0"/>
              <a:t>аправления л</a:t>
            </a:r>
            <a:r>
              <a:rPr sz="3200" smtClean="0"/>
              <a:t>огоритмической работы :</a:t>
            </a:r>
            <a:r>
              <a:rPr sz="3200"/>
              <a:t/>
            </a:r>
            <a:br>
              <a:rPr sz="320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i="1" smtClean="0"/>
              <a:t>развитие,  воспитание  и  коррекция  неречевых процессов</a:t>
            </a:r>
            <a:r>
              <a:rPr smtClean="0"/>
              <a:t>(развитие слухового восприятия,развитие внимания и памяти, регуляция мышечного тонуса, развитие движений,  развитие чувства музыкального размера (метра), темпа, ритма музыки и движений);</a:t>
            </a:r>
          </a:p>
          <a:p>
            <a:pPr lvl="0"/>
            <a:r>
              <a:rPr i="1" smtClean="0"/>
              <a:t>развитие речи и коррекция речевых нарушений</a:t>
            </a:r>
            <a:r>
              <a:rPr smtClean="0"/>
              <a:t> (развитие дыхания и голоса, фонематического восприятия, темпа и ритма речи, просодической стороны  речи).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smtClean="0"/>
          </a:p>
          <a:p>
            <a:endParaRPr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785926"/>
            <a:ext cx="242889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Окружающий мир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3214686"/>
            <a:ext cx="235745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речи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4929198"/>
            <a:ext cx="807249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Индивидуальные занятия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1714488"/>
            <a:ext cx="250033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Обучение грамоте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86182" y="3071810"/>
            <a:ext cx="250033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Произношение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786578" y="2357430"/>
            <a:ext cx="192879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Логоритмика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1928794" y="2643182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2143108" y="4214818"/>
            <a:ext cx="57150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1428728" y="2643182"/>
            <a:ext cx="428628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1500166" y="4214818"/>
            <a:ext cx="484632" cy="6429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429256" y="2714620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5357818" y="4214818"/>
            <a:ext cx="57150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>
            <a:off x="4714876" y="2643182"/>
            <a:ext cx="428628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429520" y="3643314"/>
            <a:ext cx="571504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верх 20"/>
          <p:cNvSpPr/>
          <p:nvPr/>
        </p:nvSpPr>
        <p:spPr>
          <a:xfrm>
            <a:off x="4786314" y="4143380"/>
            <a:ext cx="571504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стрелка влево/вправо 21"/>
          <p:cNvSpPr/>
          <p:nvPr/>
        </p:nvSpPr>
        <p:spPr>
          <a:xfrm>
            <a:off x="3143240" y="3429000"/>
            <a:ext cx="642942" cy="5000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войная стрелка влево/вправо 22"/>
          <p:cNvSpPr/>
          <p:nvPr/>
        </p:nvSpPr>
        <p:spPr>
          <a:xfrm>
            <a:off x="6286512" y="3429000"/>
            <a:ext cx="500066" cy="3571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Специфика обучения грамоте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dirty="0" err="1" smtClean="0"/>
              <a:t>Наличие</a:t>
            </a:r>
            <a:r>
              <a:rPr dirty="0" smtClean="0"/>
              <a:t> </a:t>
            </a:r>
            <a:r>
              <a:rPr dirty="0" err="1" smtClean="0"/>
              <a:t>добукварного</a:t>
            </a:r>
            <a:r>
              <a:rPr dirty="0" smtClean="0"/>
              <a:t> </a:t>
            </a:r>
            <a:r>
              <a:rPr dirty="0" err="1" smtClean="0"/>
              <a:t>периода</a:t>
            </a:r>
            <a:r>
              <a:rPr dirty="0" smtClean="0"/>
              <a:t> (</a:t>
            </a:r>
            <a:r>
              <a:rPr dirty="0" err="1" smtClean="0"/>
              <a:t>целенаправленное</a:t>
            </a:r>
            <a:r>
              <a:rPr dirty="0" smtClean="0"/>
              <a:t> </a:t>
            </a:r>
            <a:r>
              <a:rPr dirty="0" err="1" smtClean="0"/>
              <a:t>поэтапное</a:t>
            </a:r>
            <a:r>
              <a:rPr dirty="0" smtClean="0"/>
              <a:t> </a:t>
            </a:r>
            <a:r>
              <a:rPr dirty="0" err="1" smtClean="0"/>
              <a:t>формирование</a:t>
            </a:r>
            <a:r>
              <a:rPr dirty="0" smtClean="0"/>
              <a:t> </a:t>
            </a:r>
            <a:r>
              <a:rPr dirty="0" err="1" smtClean="0"/>
              <a:t>навыка</a:t>
            </a:r>
            <a:r>
              <a:rPr dirty="0" smtClean="0"/>
              <a:t> </a:t>
            </a:r>
            <a:r>
              <a:rPr dirty="0" err="1" smtClean="0"/>
              <a:t>звукового</a:t>
            </a:r>
            <a:r>
              <a:rPr dirty="0" smtClean="0"/>
              <a:t> </a:t>
            </a:r>
            <a:r>
              <a:rPr dirty="0" err="1" smtClean="0"/>
              <a:t>анализа</a:t>
            </a:r>
            <a:r>
              <a:rPr dirty="0" smtClean="0"/>
              <a:t>) </a:t>
            </a:r>
          </a:p>
          <a:p>
            <a:r>
              <a:rPr dirty="0" err="1" smtClean="0"/>
              <a:t>Иной</a:t>
            </a:r>
            <a:r>
              <a:rPr dirty="0" smtClean="0"/>
              <a:t> </a:t>
            </a:r>
            <a:r>
              <a:rPr dirty="0" err="1" smtClean="0"/>
              <a:t>порядок</a:t>
            </a:r>
            <a:r>
              <a:rPr dirty="0" smtClean="0"/>
              <a:t> </a:t>
            </a:r>
            <a:r>
              <a:rPr dirty="0" err="1" smtClean="0"/>
              <a:t>прохождения</a:t>
            </a:r>
            <a:r>
              <a:rPr dirty="0" smtClean="0"/>
              <a:t> </a:t>
            </a:r>
            <a:r>
              <a:rPr dirty="0" err="1" smtClean="0"/>
              <a:t>букв</a:t>
            </a:r>
            <a:r>
              <a:rPr dirty="0" smtClean="0"/>
              <a:t> (</a:t>
            </a:r>
            <a:r>
              <a:rPr dirty="0" err="1" smtClean="0"/>
              <a:t>коррелируется</a:t>
            </a:r>
            <a:r>
              <a:rPr dirty="0" smtClean="0"/>
              <a:t> с </a:t>
            </a:r>
            <a:r>
              <a:rPr dirty="0" err="1" smtClean="0"/>
              <a:t>уроками</a:t>
            </a:r>
            <a:r>
              <a:rPr dirty="0" smtClean="0"/>
              <a:t> </a:t>
            </a:r>
            <a:r>
              <a:rPr dirty="0" err="1" smtClean="0"/>
              <a:t>произношения</a:t>
            </a:r>
            <a:r>
              <a:rPr dirty="0" smtClean="0"/>
              <a:t> и </a:t>
            </a:r>
            <a:r>
              <a:rPr dirty="0" err="1" smtClean="0"/>
              <a:t>индивидуальными</a:t>
            </a:r>
            <a:r>
              <a:rPr dirty="0" smtClean="0"/>
              <a:t> </a:t>
            </a:r>
            <a:r>
              <a:rPr dirty="0" err="1" smtClean="0"/>
              <a:t>занятиями</a:t>
            </a:r>
            <a:r>
              <a:rPr dirty="0" smtClean="0"/>
              <a:t>).</a:t>
            </a:r>
          </a:p>
          <a:p>
            <a:r>
              <a:rPr dirty="0" err="1" smtClean="0"/>
              <a:t>Наличие</a:t>
            </a:r>
            <a:r>
              <a:rPr dirty="0" smtClean="0"/>
              <a:t> </a:t>
            </a:r>
            <a:r>
              <a:rPr dirty="0" err="1" smtClean="0"/>
              <a:t>уроков</a:t>
            </a:r>
            <a:r>
              <a:rPr dirty="0" smtClean="0"/>
              <a:t> </a:t>
            </a:r>
            <a:r>
              <a:rPr dirty="0" err="1" smtClean="0"/>
              <a:t>дифференциации</a:t>
            </a:r>
            <a:r>
              <a:rPr dirty="0" smtClean="0"/>
              <a:t> </a:t>
            </a:r>
            <a:r>
              <a:rPr dirty="0" err="1" smtClean="0"/>
              <a:t>букв</a:t>
            </a:r>
            <a:r>
              <a:rPr dirty="0" smtClean="0"/>
              <a:t> (</a:t>
            </a:r>
            <a:r>
              <a:rPr dirty="0" err="1" smtClean="0"/>
              <a:t>предупреждение</a:t>
            </a:r>
            <a:r>
              <a:rPr dirty="0" smtClean="0"/>
              <a:t> </a:t>
            </a:r>
            <a:r>
              <a:rPr dirty="0" err="1" smtClean="0"/>
              <a:t>дисграфии</a:t>
            </a:r>
            <a:r>
              <a:rPr dirty="0" smtClean="0"/>
              <a:t>, </a:t>
            </a:r>
            <a:r>
              <a:rPr dirty="0" err="1" smtClean="0"/>
              <a:t>дислексии</a:t>
            </a:r>
            <a:r>
              <a:rPr dirty="0" smtClean="0"/>
              <a:t>).</a:t>
            </a:r>
          </a:p>
          <a:p>
            <a:r>
              <a:rPr dirty="0" err="1" smtClean="0"/>
              <a:t>Индивидуализация</a:t>
            </a:r>
            <a:r>
              <a:rPr dirty="0" smtClean="0"/>
              <a:t> </a:t>
            </a:r>
            <a:r>
              <a:rPr dirty="0" err="1" smtClean="0"/>
              <a:t>темпа</a:t>
            </a:r>
            <a:r>
              <a:rPr dirty="0" smtClean="0"/>
              <a:t> </a:t>
            </a:r>
            <a:r>
              <a:rPr dirty="0" err="1" smtClean="0"/>
              <a:t>обучения</a:t>
            </a:r>
            <a:r>
              <a:rPr dirty="0" smtClean="0"/>
              <a:t>.</a:t>
            </a:r>
          </a:p>
          <a:p>
            <a:r>
              <a:rPr dirty="0" err="1" smtClean="0"/>
              <a:t>Взаимосвязь</a:t>
            </a:r>
            <a:r>
              <a:rPr dirty="0" smtClean="0"/>
              <a:t> с </a:t>
            </a:r>
            <a:r>
              <a:rPr dirty="0" err="1" smtClean="0"/>
              <a:t>материалом</a:t>
            </a:r>
            <a:r>
              <a:rPr dirty="0" smtClean="0"/>
              <a:t> </a:t>
            </a:r>
            <a:r>
              <a:rPr dirty="0" err="1" smtClean="0"/>
              <a:t>уроков</a:t>
            </a:r>
            <a:r>
              <a:rPr dirty="0" smtClean="0"/>
              <a:t> </a:t>
            </a:r>
            <a:r>
              <a:rPr dirty="0" err="1" smtClean="0"/>
              <a:t>коррекционного</a:t>
            </a:r>
            <a:r>
              <a:rPr dirty="0" smtClean="0"/>
              <a:t> </a:t>
            </a:r>
            <a:r>
              <a:rPr dirty="0" err="1" smtClean="0"/>
              <a:t>цикла</a:t>
            </a:r>
            <a:r>
              <a:rPr dirty="0" smtClean="0"/>
              <a:t>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Вебинары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Вебинар</a:t>
            </a:r>
            <a:r>
              <a:rPr lang="ru-RU" dirty="0" smtClean="0"/>
              <a:t> «Проектирование адаптированной общеобразовательной программы для детей с ТНР в условиях реализации ФГОС НОО для детей с ОВЗ (вариант 5.1)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new.asou-mo.ru/index.php/ru/konferents-kholl/vebinary/item/2066-vebinar-proektirovanie-adaptirovannoj-obshcheobrazovatelnoj-programmy-dlya-detej-s-tnr-v-usloviyakh-realizatsii-fgos-noo-dlya-detej-s-ovz-variant-5-1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Вебинар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 «Проектирование адаптированной общеобразовательной программы для детей с ТНР в условиях реализации ФГОС НОО для детей с ОВЗ (вариант 5.2)»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new.asou-mo.ru/index.php/ru/konferents-kholl/vebinary/item/2351-vebinar-proektirovanie-adaptirovannoj-obshcheobrazovatelnoj-programmy-dlya-detej-s-tnr-v-usloviyakh-realizatsii-fgos-noo-dlya-detej-s-ovz-variant-5-2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3" descr="C:\Users\admin\Pictures\vopros-otvev-2.jpg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785786" y="3429000"/>
            <a:ext cx="7924800" cy="2336800"/>
          </a:xfrm>
          <a:noFill/>
        </p:spPr>
      </p:pic>
      <p:sp>
        <p:nvSpPr>
          <p:cNvPr id="6" name="Прямоугольник 5"/>
          <p:cNvSpPr/>
          <p:nvPr/>
        </p:nvSpPr>
        <p:spPr>
          <a:xfrm>
            <a:off x="785786" y="857232"/>
            <a:ext cx="764446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5016"/>
            <a:ext cx="7772400" cy="696901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gribovaoe21@mail.ru</a:t>
            </a:r>
            <a:endParaRPr lang="ru-RU" dirty="0"/>
          </a:p>
        </p:txBody>
      </p:sp>
      <p:pic>
        <p:nvPicPr>
          <p:cNvPr id="4098" name="Picture 2" descr="C:\Users\admin\Pictures\781785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597" y="428604"/>
            <a:ext cx="8293807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5825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2. Требования к структуре АООП НОО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928671"/>
          <a:ext cx="8515352" cy="5913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7676"/>
                <a:gridCol w="4257676"/>
              </a:tblGrid>
              <a:tr h="4269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 5.1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5.2</a:t>
                      </a:r>
                      <a:endParaRPr lang="ru-RU" dirty="0"/>
                    </a:p>
                  </a:txBody>
                  <a:tcPr/>
                </a:tc>
              </a:tr>
              <a:tr h="1938976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r>
                        <a:rPr lang="ru-RU" baseline="0" dirty="0" smtClean="0"/>
                        <a:t> ПОЛНОСТЬЮ соответствует по итоговым достижениям к моменту завершения обучения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соответствует по конечным достижениям .</a:t>
                      </a:r>
                    </a:p>
                    <a:p>
                      <a:r>
                        <a:rPr lang="ru-RU" dirty="0" smtClean="0"/>
                        <a:t>Дети с </a:t>
                      </a:r>
                      <a:r>
                        <a:rPr lang="en-US" dirty="0" smtClean="0"/>
                        <a:t>I </a:t>
                      </a:r>
                      <a:r>
                        <a:rPr lang="ru-RU" dirty="0" smtClean="0"/>
                        <a:t>уровнем ОНР могут обучаться по индивидуальным планам (основание – заключение консилиума), уровень образования определяется индивидуальными возможностями</a:t>
                      </a:r>
                      <a:endParaRPr lang="ru-RU" dirty="0"/>
                    </a:p>
                  </a:txBody>
                  <a:tcPr/>
                </a:tc>
              </a:tr>
              <a:tr h="2467788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 обучения – 4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 обучения :</a:t>
                      </a:r>
                    </a:p>
                    <a:p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 отделение – вариативное  4-5 лет,</a:t>
                      </a:r>
                      <a:r>
                        <a:rPr lang="ru-RU" baseline="0" dirty="0" smtClean="0"/>
                        <a:t> м.б. дополнительный класс (включено в 5 летний срок обучения.</a:t>
                      </a:r>
                    </a:p>
                    <a:p>
                      <a:r>
                        <a:rPr lang="ru-RU" baseline="0" dirty="0" smtClean="0"/>
                        <a:t>Дополнительный класс для детей, не готовых к освоению программы 1 класса. Вы бор делается образовательной организацией.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II</a:t>
                      </a:r>
                      <a:r>
                        <a:rPr lang="ru-RU" dirty="0" smtClean="0"/>
                        <a:t> отделение – 4 года. </a:t>
                      </a:r>
                      <a:endParaRPr lang="ru-RU" dirty="0"/>
                    </a:p>
                  </a:txBody>
                  <a:tcPr/>
                </a:tc>
              </a:tr>
              <a:tr h="881353">
                <a:tc>
                  <a:txBody>
                    <a:bodyPr/>
                    <a:lstStyle/>
                    <a:p>
                      <a:r>
                        <a:rPr lang="ru-RU" dirty="0" smtClean="0"/>
                        <a:t>В среде сверстников с нормальным речевым развитием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среде сверстников с речевыми нарушениями (в том числе отдельных классах)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Контингент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229600" cy="5572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1114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Вариант 5.1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Вариант 5.2</a:t>
                      </a:r>
                      <a:endParaRPr lang="ru-RU" sz="2800" dirty="0"/>
                    </a:p>
                  </a:txBody>
                  <a:tcPr/>
                </a:tc>
              </a:tr>
              <a:tr h="111443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Фонетическое недоразвитие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Общее недоразвитие речи (</a:t>
                      </a:r>
                      <a:r>
                        <a:rPr lang="en-US" sz="2800" dirty="0" smtClean="0"/>
                        <a:t>II – III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ru-RU" sz="2800" baseline="0" dirty="0" smtClean="0"/>
                        <a:t>уровней)</a:t>
                      </a:r>
                      <a:endParaRPr lang="ru-RU" sz="2800" dirty="0"/>
                    </a:p>
                  </a:txBody>
                  <a:tcPr/>
                </a:tc>
              </a:tr>
              <a:tr h="161772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Фонетико-фонематическое</a:t>
                      </a:r>
                      <a:r>
                        <a:rPr lang="ru-RU" sz="2800" baseline="0" dirty="0" smtClean="0"/>
                        <a:t> недоразвитие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Нарушения чтения и письма</a:t>
                      </a:r>
                      <a:endParaRPr lang="ru-RU" sz="2800" dirty="0"/>
                    </a:p>
                  </a:txBody>
                  <a:tcPr/>
                </a:tc>
              </a:tr>
              <a:tr h="111443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Общее недоразвитие речи (</a:t>
                      </a:r>
                      <a:r>
                        <a:rPr lang="en-US" sz="2800" dirty="0" smtClean="0"/>
                        <a:t>III-IV</a:t>
                      </a:r>
                      <a:r>
                        <a:rPr lang="ru-RU" sz="2800" dirty="0" smtClean="0"/>
                        <a:t> уровней)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Тяжелая степень выраженности заикания.</a:t>
                      </a:r>
                      <a:endParaRPr lang="ru-RU" sz="2800" dirty="0"/>
                    </a:p>
                  </a:txBody>
                  <a:tcPr/>
                </a:tc>
              </a:tr>
              <a:tr h="111443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Нарушения чтения и письма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Дети с </a:t>
                      </a:r>
                      <a:r>
                        <a:rPr lang="en-US" sz="2800" dirty="0" smtClean="0"/>
                        <a:t>I</a:t>
                      </a:r>
                      <a:r>
                        <a:rPr lang="ru-RU" sz="2800" dirty="0" smtClean="0"/>
                        <a:t> уровнем ОНР 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Предметные области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85860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Вариант 5.1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Вариант 5.2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Соответствуют ФГОС НОО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Соответствует</a:t>
                      </a:r>
                      <a:r>
                        <a:rPr lang="ru-RU" sz="2400" baseline="0" dirty="0" smtClean="0"/>
                        <a:t> ФГОС НОО</a:t>
                      </a:r>
                    </a:p>
                    <a:p>
                      <a:r>
                        <a:rPr lang="ru-RU" sz="2400" baseline="0" dirty="0" smtClean="0"/>
                        <a:t>НО</a:t>
                      </a:r>
                    </a:p>
                    <a:p>
                      <a:r>
                        <a:rPr lang="ru-RU" sz="2400" dirty="0" smtClean="0"/>
                        <a:t>В </a:t>
                      </a:r>
                      <a:r>
                        <a:rPr lang="en-US" sz="2400" dirty="0" smtClean="0"/>
                        <a:t>I</a:t>
                      </a:r>
                      <a:r>
                        <a:rPr lang="ru-RU" sz="2400" dirty="0" smtClean="0"/>
                        <a:t> отделении нет в обязательной части учебного предмета «Иностранный язык»</a:t>
                      </a:r>
                    </a:p>
                    <a:p>
                      <a:r>
                        <a:rPr lang="ru-RU" sz="2400" dirty="0" smtClean="0"/>
                        <a:t>Выделяются дополнительные задачи реализации,</a:t>
                      </a:r>
                      <a:r>
                        <a:rPr lang="ru-RU" sz="2400" baseline="0" dirty="0" smtClean="0"/>
                        <a:t> направленные на восполнение пробелов в речевом и психомоторном развитии детей.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Коррекционно-развивающая область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Вариант 5.1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Вариант 5.2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Является обязательной часть внеурочной деятельности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Является обязательной часть внеурочной деятельности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Содержание определяется индивидуально с учетом образовательных потребностей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Обязательные коррекционные курсы: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Произношение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Логопедическая ритмика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Развитие речи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Индивидуальная и (или) подгрупповая логопедическая работа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формирования универсальных учебных действий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Программа формирования универсальных учебных действий должна содержать описание их связей с содержанием </a:t>
            </a:r>
            <a:r>
              <a:rPr lang="ru-RU" b="1" u="sng" dirty="0" smtClean="0"/>
              <a:t>индивидуальной и (или) подгрупповой логопедической работы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Сформированность</a:t>
            </a:r>
            <a:r>
              <a:rPr lang="ru-RU" dirty="0" smtClean="0"/>
              <a:t> УУД должна быть определена </a:t>
            </a:r>
            <a:r>
              <a:rPr lang="ru-RU" b="1" u="sng" dirty="0" smtClean="0"/>
              <a:t>на этапе завершения </a:t>
            </a:r>
            <a:r>
              <a:rPr lang="ru-RU" dirty="0" smtClean="0"/>
              <a:t>обучения в начальной школе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100" dirty="0" smtClean="0"/>
              <a:t>Программа отдельных учебных предметов, курсов </a:t>
            </a:r>
            <a:r>
              <a:rPr lang="ru-RU" sz="3100" dirty="0" err="1" smtClean="0"/>
              <a:t>кор.-разв</a:t>
            </a:r>
            <a:r>
              <a:rPr lang="ru-RU" sz="3100" dirty="0" smtClean="0"/>
              <a:t>. области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Разрабатывается на основе требований к личностным, </a:t>
            </a:r>
            <a:r>
              <a:rPr lang="ru-RU" dirty="0" err="1" smtClean="0"/>
              <a:t>метапредметным</a:t>
            </a:r>
            <a:r>
              <a:rPr lang="ru-RU" dirty="0" smtClean="0"/>
              <a:t> и предметным результатам освоения АООП НОО и программам формирования УУД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2149</Words>
  <Application>Microsoft Office PowerPoint</Application>
  <PresentationFormat>Экран (4:3)</PresentationFormat>
  <Paragraphs>228</Paragraphs>
  <Slides>36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Особенности реализации ФГОС для детей с ТНР</vt:lpstr>
      <vt:lpstr>Слайд 2</vt:lpstr>
      <vt:lpstr>Основания комплектования</vt:lpstr>
      <vt:lpstr>2. Требования к структуре АООП НОО</vt:lpstr>
      <vt:lpstr>Контингент</vt:lpstr>
      <vt:lpstr>Предметные области</vt:lpstr>
      <vt:lpstr>Коррекционно-развивающая область</vt:lpstr>
      <vt:lpstr>Программа формирования универсальных учебных действий</vt:lpstr>
      <vt:lpstr>Программа отдельных учебных предметов, курсов кор.-разв. области</vt:lpstr>
      <vt:lpstr>Программа духовно-нравственного развития</vt:lpstr>
      <vt:lpstr>Программа коррекционной работы (направления)</vt:lpstr>
      <vt:lpstr>Система оценки</vt:lpstr>
      <vt:lpstr>Требования к условиям реализации</vt:lpstr>
      <vt:lpstr>Требования к результатам освоения АООП НОО</vt:lpstr>
      <vt:lpstr>Требования к результатам освоения АООП НОО</vt:lpstr>
      <vt:lpstr>ИТОГ</vt:lpstr>
      <vt:lpstr>Программы </vt:lpstr>
      <vt:lpstr>Вариант 5.1 Т.П. Бессонова (А.В. Ястребова)  Методические рекомендации к организации и содержанию логопедической работы учителя-логопеда общеобразовательного учреждения ( принципы дифференциальной диагностики и основные направления формирования предпосылок к полноценному усвоению программы обучения родному языку у детей с первичной речевой патологией) </vt:lpstr>
      <vt:lpstr>Схема-план коррекционного обучения детей с ОНР (ФФН). </vt:lpstr>
      <vt:lpstr>Слайд 20</vt:lpstr>
      <vt:lpstr>Субъекты деятельности логопеда</vt:lpstr>
      <vt:lpstr>Примерные АООП НОО для детей с ТНР (вариант 5.2)</vt:lpstr>
      <vt:lpstr>Учебный план (I отделение)</vt:lpstr>
      <vt:lpstr>Коррекционная направленность обучения</vt:lpstr>
      <vt:lpstr>Слайд 25</vt:lpstr>
      <vt:lpstr>Развитие речи</vt:lpstr>
      <vt:lpstr>В процессе формирования произношения учитываются следующие дидактические принципы: </vt:lpstr>
      <vt:lpstr>Методическая основа обучения произношению включает: </vt:lpstr>
      <vt:lpstr>Слайд 29</vt:lpstr>
      <vt:lpstr>Направления логоритмической работы : </vt:lpstr>
      <vt:lpstr>Слайд 31</vt:lpstr>
      <vt:lpstr>Специфика обучения грамоте</vt:lpstr>
      <vt:lpstr>Вебинары</vt:lpstr>
      <vt:lpstr>Вебинар</vt:lpstr>
      <vt:lpstr>Слайд 35</vt:lpstr>
      <vt:lpstr>gribovaoe21@mail.ru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для детей с ТНР</dc:title>
  <dc:creator>Valued Acer Customer</dc:creator>
  <cp:lastModifiedBy>admin</cp:lastModifiedBy>
  <cp:revision>56</cp:revision>
  <dcterms:created xsi:type="dcterms:W3CDTF">2015-06-21T11:02:20Z</dcterms:created>
  <dcterms:modified xsi:type="dcterms:W3CDTF">2017-08-27T13:19:41Z</dcterms:modified>
</cp:coreProperties>
</file>